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7" r:id="rId2"/>
    <p:sldId id="353" r:id="rId3"/>
    <p:sldId id="354" r:id="rId4"/>
    <p:sldId id="391" r:id="rId5"/>
    <p:sldId id="383" r:id="rId6"/>
    <p:sldId id="384" r:id="rId7"/>
    <p:sldId id="385" r:id="rId8"/>
    <p:sldId id="395" r:id="rId9"/>
    <p:sldId id="386" r:id="rId10"/>
    <p:sldId id="294" r:id="rId11"/>
    <p:sldId id="392" r:id="rId12"/>
    <p:sldId id="277" r:id="rId13"/>
    <p:sldId id="387" r:id="rId14"/>
    <p:sldId id="333" r:id="rId15"/>
    <p:sldId id="335" r:id="rId16"/>
    <p:sldId id="337" r:id="rId17"/>
    <p:sldId id="381" r:id="rId18"/>
    <p:sldId id="396" r:id="rId19"/>
    <p:sldId id="388" r:id="rId20"/>
    <p:sldId id="362" r:id="rId21"/>
    <p:sldId id="363" r:id="rId22"/>
    <p:sldId id="365" r:id="rId23"/>
    <p:sldId id="366" r:id="rId24"/>
    <p:sldId id="367" r:id="rId25"/>
    <p:sldId id="368" r:id="rId26"/>
    <p:sldId id="369" r:id="rId27"/>
    <p:sldId id="370" r:id="rId28"/>
    <p:sldId id="371" r:id="rId29"/>
    <p:sldId id="372" r:id="rId30"/>
    <p:sldId id="373" r:id="rId31"/>
    <p:sldId id="374" r:id="rId32"/>
    <p:sldId id="375" r:id="rId33"/>
    <p:sldId id="397" r:id="rId34"/>
    <p:sldId id="389" r:id="rId35"/>
    <p:sldId id="390" r:id="rId36"/>
    <p:sldId id="393" r:id="rId37"/>
    <p:sldId id="394" r:id="rId38"/>
  </p:sldIdLst>
  <p:sldSz cx="9144000" cy="6858000" type="screen4x3"/>
  <p:notesSz cx="7104063" cy="10234613"/>
  <p:defaultTextStyle>
    <a:defPPr>
      <a:defRPr lang="ja-JP"/>
    </a:defPPr>
    <a:lvl1pPr algn="l" rtl="0" eaLnBrk="0" fontAlgn="base" hangingPunct="0">
      <a:spcBef>
        <a:spcPct val="0"/>
      </a:spcBef>
      <a:spcAft>
        <a:spcPct val="0"/>
      </a:spcAft>
      <a:defRPr kumimoji="1" sz="2400" kern="1200">
        <a:solidFill>
          <a:schemeClr val="hlink"/>
        </a:solidFill>
        <a:latin typeface="Arial Black" panose="020B0A040201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hlink"/>
        </a:solidFill>
        <a:latin typeface="Arial Black" panose="020B0A040201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hlink"/>
        </a:solidFill>
        <a:latin typeface="Arial Black" panose="020B0A040201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hlink"/>
        </a:solidFill>
        <a:latin typeface="Arial Black" panose="020B0A040201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hlink"/>
        </a:solidFill>
        <a:latin typeface="Arial Black" panose="020B0A040201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hlink"/>
        </a:solidFill>
        <a:latin typeface="Arial Black" panose="020B0A040201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hlink"/>
        </a:solidFill>
        <a:latin typeface="Arial Black" panose="020B0A040201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hlink"/>
        </a:solidFill>
        <a:latin typeface="Arial Black" panose="020B0A040201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hlink"/>
        </a:solidFill>
        <a:latin typeface="Arial Black" panose="020B0A040201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C9C"/>
    <a:srgbClr val="FFFFFF"/>
    <a:srgbClr val="F5F5F5"/>
    <a:srgbClr val="F9F9F9"/>
    <a:srgbClr val="009999"/>
    <a:srgbClr val="006666"/>
    <a:srgbClr val="298987"/>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5059" autoAdjust="0"/>
  </p:normalViewPr>
  <p:slideViewPr>
    <p:cSldViewPr>
      <p:cViewPr varScale="1">
        <p:scale>
          <a:sx n="108" d="100"/>
          <a:sy n="108" d="100"/>
        </p:scale>
        <p:origin x="16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662" tIns="47333" rIns="94662" bIns="47333" rtlCol="0"/>
          <a:lstStyle>
            <a:lvl1pPr algn="l" eaLnBrk="1" hangingPunct="1">
              <a:defRPr sz="1200"/>
            </a:lvl1pPr>
          </a:lstStyle>
          <a:p>
            <a:pPr>
              <a:defRPr/>
            </a:pPr>
            <a:endParaRPr lang="ja-JP" altLang="en-US"/>
          </a:p>
        </p:txBody>
      </p:sp>
      <p:sp>
        <p:nvSpPr>
          <p:cNvPr id="3" name="日付プレースホルダー 2"/>
          <p:cNvSpPr>
            <a:spLocks noGrp="1"/>
          </p:cNvSpPr>
          <p:nvPr>
            <p:ph type="dt" sz="quarter" idx="1"/>
          </p:nvPr>
        </p:nvSpPr>
        <p:spPr>
          <a:xfrm>
            <a:off x="4023203" y="0"/>
            <a:ext cx="3079202" cy="512304"/>
          </a:xfrm>
          <a:prstGeom prst="rect">
            <a:avLst/>
          </a:prstGeom>
        </p:spPr>
        <p:txBody>
          <a:bodyPr vert="horz" lIns="94662" tIns="47333" rIns="94662" bIns="47333" rtlCol="0"/>
          <a:lstStyle>
            <a:lvl1pPr algn="r" eaLnBrk="1" hangingPunct="1">
              <a:defRPr sz="1200"/>
            </a:lvl1pPr>
          </a:lstStyle>
          <a:p>
            <a:pPr>
              <a:defRPr/>
            </a:pPr>
            <a:fld id="{815BB270-D70E-4E80-A8ED-04B7D411942C}" type="datetimeFigureOut">
              <a:rPr lang="ja-JP" altLang="en-US"/>
              <a:pPr>
                <a:defRPr/>
              </a:pPr>
              <a:t>2023/9/21</a:t>
            </a:fld>
            <a:endParaRPr lang="ja-JP" altLang="en-US"/>
          </a:p>
        </p:txBody>
      </p:sp>
      <p:sp>
        <p:nvSpPr>
          <p:cNvPr id="4" name="フッター プレースホルダー 3"/>
          <p:cNvSpPr>
            <a:spLocks noGrp="1"/>
          </p:cNvSpPr>
          <p:nvPr>
            <p:ph type="ftr" sz="quarter" idx="2"/>
          </p:nvPr>
        </p:nvSpPr>
        <p:spPr>
          <a:xfrm>
            <a:off x="0" y="9720674"/>
            <a:ext cx="3079202" cy="512303"/>
          </a:xfrm>
          <a:prstGeom prst="rect">
            <a:avLst/>
          </a:prstGeom>
        </p:spPr>
        <p:txBody>
          <a:bodyPr vert="horz" lIns="94662" tIns="47333" rIns="94662" bIns="47333" rtlCol="0" anchor="b"/>
          <a:lstStyle>
            <a:lvl1pPr algn="l" eaLnBrk="1" hangingPunct="1">
              <a:defRPr sz="1200"/>
            </a:lvl1pPr>
          </a:lstStyle>
          <a:p>
            <a:pPr>
              <a:defRPr/>
            </a:pPr>
            <a:endParaRPr lang="ja-JP" altLang="en-US"/>
          </a:p>
        </p:txBody>
      </p:sp>
      <p:sp>
        <p:nvSpPr>
          <p:cNvPr id="5" name="スライド番号プレースホルダー 4"/>
          <p:cNvSpPr>
            <a:spLocks noGrp="1"/>
          </p:cNvSpPr>
          <p:nvPr>
            <p:ph type="sldNum" sz="quarter" idx="3"/>
          </p:nvPr>
        </p:nvSpPr>
        <p:spPr>
          <a:xfrm>
            <a:off x="4023203" y="9720674"/>
            <a:ext cx="3079202" cy="512303"/>
          </a:xfrm>
          <a:prstGeom prst="rect">
            <a:avLst/>
          </a:prstGeom>
        </p:spPr>
        <p:txBody>
          <a:bodyPr vert="horz" wrap="square" lIns="94662" tIns="47333" rIns="94662" bIns="47333" numCol="1" anchor="b" anchorCtr="0" compatLnSpc="1">
            <a:prstTxWarp prst="textNoShape">
              <a:avLst/>
            </a:prstTxWarp>
          </a:bodyPr>
          <a:lstStyle>
            <a:lvl1pPr algn="r" eaLnBrk="1" hangingPunct="1">
              <a:defRPr sz="1200"/>
            </a:lvl1pPr>
          </a:lstStyle>
          <a:p>
            <a:pPr>
              <a:defRPr/>
            </a:pPr>
            <a:fld id="{42379D30-19E4-4C3D-9B14-99CF5B9FDAA9}" type="slidenum">
              <a:rPr lang="ja-JP" altLang="en-US"/>
              <a:pPr>
                <a:defRPr/>
              </a:pPr>
              <a:t>‹#›</a:t>
            </a:fld>
            <a:endParaRPr lang="ja-JP" altLang="en-US"/>
          </a:p>
        </p:txBody>
      </p:sp>
    </p:spTree>
    <p:extLst>
      <p:ext uri="{BB962C8B-B14F-4D97-AF65-F5344CB8AC3E}">
        <p14:creationId xmlns:p14="http://schemas.microsoft.com/office/powerpoint/2010/main" val="197270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62" tIns="47333" rIns="94662" bIns="47333"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ltLang="ja-JP"/>
          </a:p>
        </p:txBody>
      </p:sp>
      <p:sp>
        <p:nvSpPr>
          <p:cNvPr id="158723" name="Rectangle 3"/>
          <p:cNvSpPr>
            <a:spLocks noGrp="1" noChangeArrowheads="1"/>
          </p:cNvSpPr>
          <p:nvPr>
            <p:ph type="dt" idx="1"/>
          </p:nvPr>
        </p:nvSpPr>
        <p:spPr bwMode="auto">
          <a:xfrm>
            <a:off x="4024861"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62" tIns="47333" rIns="94662" bIns="4733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6950" y="768350"/>
            <a:ext cx="5113338"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8725" name="Rectangle 5"/>
          <p:cNvSpPr>
            <a:spLocks noGrp="1" noChangeArrowheads="1"/>
          </p:cNvSpPr>
          <p:nvPr>
            <p:ph type="body" sz="quarter" idx="3"/>
          </p:nvPr>
        </p:nvSpPr>
        <p:spPr bwMode="auto">
          <a:xfrm>
            <a:off x="947321" y="4861156"/>
            <a:ext cx="5209425"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62" tIns="47333" rIns="94662" bIns="4733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8726" name="Rectangle 6"/>
          <p:cNvSpPr>
            <a:spLocks noGrp="1" noChangeArrowheads="1"/>
          </p:cNvSpPr>
          <p:nvPr>
            <p:ph type="ftr" sz="quarter" idx="4"/>
          </p:nvPr>
        </p:nvSpPr>
        <p:spPr bwMode="auto">
          <a:xfrm>
            <a:off x="0" y="9722309"/>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62" tIns="47333" rIns="94662" bIns="47333"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ltLang="ja-JP"/>
          </a:p>
        </p:txBody>
      </p:sp>
      <p:sp>
        <p:nvSpPr>
          <p:cNvPr id="158727" name="Rectangle 7"/>
          <p:cNvSpPr>
            <a:spLocks noGrp="1" noChangeArrowheads="1"/>
          </p:cNvSpPr>
          <p:nvPr>
            <p:ph type="sldNum" sz="quarter" idx="5"/>
          </p:nvPr>
        </p:nvSpPr>
        <p:spPr bwMode="auto">
          <a:xfrm>
            <a:off x="4024861" y="9722309"/>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62" tIns="47333" rIns="94662" bIns="47333"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C9CC674D-FE77-46E7-BD6A-4FC84C7F6FD8}" type="slidenum">
              <a:rPr lang="en-US" altLang="ja-JP"/>
              <a:pPr>
                <a:defRPr/>
              </a:pPr>
              <a:t>‹#›</a:t>
            </a:fld>
            <a:endParaRPr lang="en-US" altLang="ja-JP"/>
          </a:p>
        </p:txBody>
      </p:sp>
    </p:spTree>
    <p:extLst>
      <p:ext uri="{BB962C8B-B14F-4D97-AF65-F5344CB8AC3E}">
        <p14:creationId xmlns:p14="http://schemas.microsoft.com/office/powerpoint/2010/main" val="1973200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p:spPr>
        <p:txBody>
          <a:bodyPr/>
          <a:lstStyle/>
          <a:p>
            <a:endParaRPr lang="ja-JP" altLang="en-US">
              <a:latin typeface="Arial" panose="020B0604020202020204" pitchFamily="34" charset="0"/>
            </a:endParaRPr>
          </a:p>
        </p:txBody>
      </p:sp>
      <p:sp>
        <p:nvSpPr>
          <p:cNvPr id="25604" name="スライド番号プレースホルダー 3"/>
          <p:cNvSpPr>
            <a:spLocks noGrp="1"/>
          </p:cNvSpPr>
          <p:nvPr>
            <p:ph type="sldNum" sz="quarter" idx="5"/>
          </p:nvPr>
        </p:nvSpPr>
        <p:spPr>
          <a:noFill/>
        </p:spPr>
        <p:txBody>
          <a:bodyPr/>
          <a:lstStyle>
            <a:lvl1pPr>
              <a:defRPr kumimoji="1" sz="2500">
                <a:solidFill>
                  <a:schemeClr val="hlink"/>
                </a:solidFill>
                <a:latin typeface="Arial Black" panose="020B0A04020102020204" pitchFamily="34" charset="0"/>
                <a:ea typeface="ＭＳ Ｐゴシック" panose="020B0600070205080204" pitchFamily="50" charset="-128"/>
              </a:defRPr>
            </a:lvl1pPr>
            <a:lvl2pPr marL="770136" indent="-296207">
              <a:defRPr kumimoji="1" sz="2500">
                <a:solidFill>
                  <a:schemeClr val="hlink"/>
                </a:solidFill>
                <a:latin typeface="Arial Black" panose="020B0A04020102020204" pitchFamily="34" charset="0"/>
                <a:ea typeface="ＭＳ Ｐゴシック" panose="020B0600070205080204" pitchFamily="50" charset="-128"/>
              </a:defRPr>
            </a:lvl2pPr>
            <a:lvl3pPr marL="1184826" indent="-236966">
              <a:defRPr kumimoji="1" sz="2500">
                <a:solidFill>
                  <a:schemeClr val="hlink"/>
                </a:solidFill>
                <a:latin typeface="Arial Black" panose="020B0A04020102020204" pitchFamily="34" charset="0"/>
                <a:ea typeface="ＭＳ Ｐゴシック" panose="020B0600070205080204" pitchFamily="50" charset="-128"/>
              </a:defRPr>
            </a:lvl3pPr>
            <a:lvl4pPr marL="1658756" indent="-236966">
              <a:defRPr kumimoji="1" sz="2500">
                <a:solidFill>
                  <a:schemeClr val="hlink"/>
                </a:solidFill>
                <a:latin typeface="Arial Black" panose="020B0A04020102020204" pitchFamily="34" charset="0"/>
                <a:ea typeface="ＭＳ Ｐゴシック" panose="020B0600070205080204" pitchFamily="50" charset="-128"/>
              </a:defRPr>
            </a:lvl4pPr>
            <a:lvl5pPr marL="2132688" indent="-236966">
              <a:defRPr kumimoji="1" sz="2500">
                <a:solidFill>
                  <a:schemeClr val="hlink"/>
                </a:solidFill>
                <a:latin typeface="Arial Black" panose="020B0A04020102020204" pitchFamily="34" charset="0"/>
                <a:ea typeface="ＭＳ Ｐゴシック" panose="020B0600070205080204" pitchFamily="50" charset="-128"/>
              </a:defRPr>
            </a:lvl5pPr>
            <a:lvl6pPr marL="2606618" indent="-236966" eaLnBrk="0" fontAlgn="base" hangingPunct="0">
              <a:spcBef>
                <a:spcPct val="0"/>
              </a:spcBef>
              <a:spcAft>
                <a:spcPct val="0"/>
              </a:spcAft>
              <a:defRPr kumimoji="1" sz="2500">
                <a:solidFill>
                  <a:schemeClr val="hlink"/>
                </a:solidFill>
                <a:latin typeface="Arial Black" panose="020B0A04020102020204" pitchFamily="34" charset="0"/>
                <a:ea typeface="ＭＳ Ｐゴシック" panose="020B0600070205080204" pitchFamily="50" charset="-128"/>
              </a:defRPr>
            </a:lvl6pPr>
            <a:lvl7pPr marL="3080548" indent="-236966" eaLnBrk="0" fontAlgn="base" hangingPunct="0">
              <a:spcBef>
                <a:spcPct val="0"/>
              </a:spcBef>
              <a:spcAft>
                <a:spcPct val="0"/>
              </a:spcAft>
              <a:defRPr kumimoji="1" sz="2500">
                <a:solidFill>
                  <a:schemeClr val="hlink"/>
                </a:solidFill>
                <a:latin typeface="Arial Black" panose="020B0A04020102020204" pitchFamily="34" charset="0"/>
                <a:ea typeface="ＭＳ Ｐゴシック" panose="020B0600070205080204" pitchFamily="50" charset="-128"/>
              </a:defRPr>
            </a:lvl7pPr>
            <a:lvl8pPr marL="3554478" indent="-236966" eaLnBrk="0" fontAlgn="base" hangingPunct="0">
              <a:spcBef>
                <a:spcPct val="0"/>
              </a:spcBef>
              <a:spcAft>
                <a:spcPct val="0"/>
              </a:spcAft>
              <a:defRPr kumimoji="1" sz="2500">
                <a:solidFill>
                  <a:schemeClr val="hlink"/>
                </a:solidFill>
                <a:latin typeface="Arial Black" panose="020B0A04020102020204" pitchFamily="34" charset="0"/>
                <a:ea typeface="ＭＳ Ｐゴシック" panose="020B0600070205080204" pitchFamily="50" charset="-128"/>
              </a:defRPr>
            </a:lvl8pPr>
            <a:lvl9pPr marL="4028410" indent="-236966" eaLnBrk="0" fontAlgn="base" hangingPunct="0">
              <a:spcBef>
                <a:spcPct val="0"/>
              </a:spcBef>
              <a:spcAft>
                <a:spcPct val="0"/>
              </a:spcAft>
              <a:defRPr kumimoji="1" sz="2500">
                <a:solidFill>
                  <a:schemeClr val="hlink"/>
                </a:solidFill>
                <a:latin typeface="Arial Black" panose="020B0A04020102020204" pitchFamily="34" charset="0"/>
                <a:ea typeface="ＭＳ Ｐゴシック" panose="020B0600070205080204" pitchFamily="50" charset="-128"/>
              </a:defRPr>
            </a:lvl9pPr>
          </a:lstStyle>
          <a:p>
            <a:fld id="{F933B28E-0F69-4349-A061-6250EB9BC4F0}" type="slidenum">
              <a:rPr lang="en-US" altLang="ja-JP" sz="1200">
                <a:solidFill>
                  <a:schemeClr val="tx1"/>
                </a:solidFill>
                <a:latin typeface="Arial" panose="020B0604020202020204" pitchFamily="34" charset="0"/>
              </a:rPr>
              <a:pPr/>
              <a:t>21</a:t>
            </a:fld>
            <a:endParaRPr lang="en-US" altLang="ja-JP" sz="1200">
              <a:solidFill>
                <a:schemeClr val="tx1"/>
              </a:solidFill>
              <a:latin typeface="Arial" panose="020B0604020202020204" pitchFamily="34" charset="0"/>
            </a:endParaRPr>
          </a:p>
        </p:txBody>
      </p:sp>
    </p:spTree>
    <p:extLst>
      <p:ext uri="{BB962C8B-B14F-4D97-AF65-F5344CB8AC3E}">
        <p14:creationId xmlns:p14="http://schemas.microsoft.com/office/powerpoint/2010/main" val="3754308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163513" y="188913"/>
            <a:ext cx="8816975" cy="6478587"/>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hlink"/>
                </a:solidFill>
                <a:latin typeface="Arial Black" pitchFamily="34" charset="0"/>
                <a:ea typeface="ＭＳ Ｐゴシック" pitchFamily="50" charset="-128"/>
              </a:defRPr>
            </a:lvl1pPr>
            <a:lvl2pPr marL="742950" indent="-285750" eaLnBrk="0" hangingPunct="0">
              <a:defRPr kumimoji="1" sz="2400">
                <a:solidFill>
                  <a:schemeClr val="hlink"/>
                </a:solidFill>
                <a:latin typeface="Arial Black" pitchFamily="34" charset="0"/>
                <a:ea typeface="ＭＳ Ｐゴシック" pitchFamily="50" charset="-128"/>
              </a:defRPr>
            </a:lvl2pPr>
            <a:lvl3pPr marL="1143000" indent="-228600" eaLnBrk="0" hangingPunct="0">
              <a:defRPr kumimoji="1" sz="2400">
                <a:solidFill>
                  <a:schemeClr val="hlink"/>
                </a:solidFill>
                <a:latin typeface="Arial Black" pitchFamily="34" charset="0"/>
                <a:ea typeface="ＭＳ Ｐゴシック" pitchFamily="50" charset="-128"/>
              </a:defRPr>
            </a:lvl3pPr>
            <a:lvl4pPr marL="1600200" indent="-228600" eaLnBrk="0" hangingPunct="0">
              <a:defRPr kumimoji="1" sz="2400">
                <a:solidFill>
                  <a:schemeClr val="hlink"/>
                </a:solidFill>
                <a:latin typeface="Arial Black" pitchFamily="34" charset="0"/>
                <a:ea typeface="ＭＳ Ｐゴシック" pitchFamily="50" charset="-128"/>
              </a:defRPr>
            </a:lvl4pPr>
            <a:lvl5pPr marL="2057400" indent="-228600" eaLnBrk="0" hangingPunct="0">
              <a:defRPr kumimoji="1" sz="2400">
                <a:solidFill>
                  <a:schemeClr val="hlink"/>
                </a:solidFill>
                <a:latin typeface="Arial Black"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9pPr>
          </a:lstStyle>
          <a:p>
            <a:pPr algn="ctr" eaLnBrk="1" hangingPunct="1">
              <a:defRPr/>
            </a:pPr>
            <a:endParaRPr lang="ja-JP" altLang="en-US"/>
          </a:p>
        </p:txBody>
      </p:sp>
      <p:pic>
        <p:nvPicPr>
          <p:cNvPr id="5" name="Picture 12" descr="ロゴ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3238" y="6381750"/>
            <a:ext cx="3203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23850" y="836613"/>
            <a:ext cx="8277225" cy="71437"/>
          </a:xfrm>
          <a:prstGeom prst="rect">
            <a:avLst/>
          </a:prstGeom>
          <a:gradFill rotWithShape="1">
            <a:gsLst>
              <a:gs pos="0">
                <a:schemeClr val="hlink"/>
              </a:gs>
              <a:gs pos="100000">
                <a:srgbClr val="CCFFCC">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hlink"/>
                </a:solidFill>
                <a:latin typeface="Arial Black" pitchFamily="34" charset="0"/>
                <a:ea typeface="ＭＳ Ｐゴシック" pitchFamily="50" charset="-128"/>
              </a:defRPr>
            </a:lvl1pPr>
            <a:lvl2pPr marL="742950" indent="-285750" eaLnBrk="0" hangingPunct="0">
              <a:defRPr kumimoji="1" sz="2400">
                <a:solidFill>
                  <a:schemeClr val="hlink"/>
                </a:solidFill>
                <a:latin typeface="Arial Black" pitchFamily="34" charset="0"/>
                <a:ea typeface="ＭＳ Ｐゴシック" pitchFamily="50" charset="-128"/>
              </a:defRPr>
            </a:lvl2pPr>
            <a:lvl3pPr marL="1143000" indent="-228600" eaLnBrk="0" hangingPunct="0">
              <a:defRPr kumimoji="1" sz="2400">
                <a:solidFill>
                  <a:schemeClr val="hlink"/>
                </a:solidFill>
                <a:latin typeface="Arial Black" pitchFamily="34" charset="0"/>
                <a:ea typeface="ＭＳ Ｐゴシック" pitchFamily="50" charset="-128"/>
              </a:defRPr>
            </a:lvl3pPr>
            <a:lvl4pPr marL="1600200" indent="-228600" eaLnBrk="0" hangingPunct="0">
              <a:defRPr kumimoji="1" sz="2400">
                <a:solidFill>
                  <a:schemeClr val="hlink"/>
                </a:solidFill>
                <a:latin typeface="Arial Black" pitchFamily="34" charset="0"/>
                <a:ea typeface="ＭＳ Ｐゴシック" pitchFamily="50" charset="-128"/>
              </a:defRPr>
            </a:lvl4pPr>
            <a:lvl5pPr marL="2057400" indent="-228600" eaLnBrk="0" hangingPunct="0">
              <a:defRPr kumimoji="1" sz="2400">
                <a:solidFill>
                  <a:schemeClr val="hlink"/>
                </a:solidFill>
                <a:latin typeface="Arial Black"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9pPr>
          </a:lstStyle>
          <a:p>
            <a:pPr algn="ctr" eaLnBrk="1" hangingPunct="1">
              <a:defRPr/>
            </a:pPr>
            <a:endParaRPr lang="ja-JP" altLang="en-US"/>
          </a:p>
        </p:txBody>
      </p:sp>
      <p:sp>
        <p:nvSpPr>
          <p:cNvPr id="7" name="Rectangle 14"/>
          <p:cNvSpPr>
            <a:spLocks noChangeArrowheads="1"/>
          </p:cNvSpPr>
          <p:nvPr userDrawn="1"/>
        </p:nvSpPr>
        <p:spPr bwMode="auto">
          <a:xfrm flipH="1">
            <a:off x="542925" y="6237288"/>
            <a:ext cx="8277225" cy="71437"/>
          </a:xfrm>
          <a:prstGeom prst="rect">
            <a:avLst/>
          </a:prstGeom>
          <a:gradFill rotWithShape="1">
            <a:gsLst>
              <a:gs pos="0">
                <a:schemeClr val="hlink"/>
              </a:gs>
              <a:gs pos="100000">
                <a:srgbClr val="CCFFFF">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hlink"/>
                </a:solidFill>
                <a:latin typeface="Arial Black" pitchFamily="34" charset="0"/>
                <a:ea typeface="ＭＳ Ｐゴシック" pitchFamily="50" charset="-128"/>
              </a:defRPr>
            </a:lvl1pPr>
            <a:lvl2pPr marL="742950" indent="-285750" eaLnBrk="0" hangingPunct="0">
              <a:defRPr kumimoji="1" sz="2400">
                <a:solidFill>
                  <a:schemeClr val="hlink"/>
                </a:solidFill>
                <a:latin typeface="Arial Black" pitchFamily="34" charset="0"/>
                <a:ea typeface="ＭＳ Ｐゴシック" pitchFamily="50" charset="-128"/>
              </a:defRPr>
            </a:lvl2pPr>
            <a:lvl3pPr marL="1143000" indent="-228600" eaLnBrk="0" hangingPunct="0">
              <a:defRPr kumimoji="1" sz="2400">
                <a:solidFill>
                  <a:schemeClr val="hlink"/>
                </a:solidFill>
                <a:latin typeface="Arial Black" pitchFamily="34" charset="0"/>
                <a:ea typeface="ＭＳ Ｐゴシック" pitchFamily="50" charset="-128"/>
              </a:defRPr>
            </a:lvl3pPr>
            <a:lvl4pPr marL="1600200" indent="-228600" eaLnBrk="0" hangingPunct="0">
              <a:defRPr kumimoji="1" sz="2400">
                <a:solidFill>
                  <a:schemeClr val="hlink"/>
                </a:solidFill>
                <a:latin typeface="Arial Black" pitchFamily="34" charset="0"/>
                <a:ea typeface="ＭＳ Ｐゴシック" pitchFamily="50" charset="-128"/>
              </a:defRPr>
            </a:lvl4pPr>
            <a:lvl5pPr marL="2057400" indent="-228600" eaLnBrk="0" hangingPunct="0">
              <a:defRPr kumimoji="1" sz="2400">
                <a:solidFill>
                  <a:schemeClr val="hlink"/>
                </a:solidFill>
                <a:latin typeface="Arial Black"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9pPr>
          </a:lstStyle>
          <a:p>
            <a:pPr algn="ctr" eaLnBrk="1" hangingPunct="1">
              <a:defRPr/>
            </a:pPr>
            <a:endParaRPr lang="ja-JP" altLang="en-US"/>
          </a:p>
        </p:txBody>
      </p:sp>
      <p:sp>
        <p:nvSpPr>
          <p:cNvPr id="154626" name="Rectangle 2"/>
          <p:cNvSpPr>
            <a:spLocks noGrp="1" noChangeArrowheads="1"/>
          </p:cNvSpPr>
          <p:nvPr>
            <p:ph type="ctrTitle"/>
          </p:nvPr>
        </p:nvSpPr>
        <p:spPr>
          <a:xfrm>
            <a:off x="323850" y="188913"/>
            <a:ext cx="5327650" cy="650875"/>
          </a:xfrm>
        </p:spPr>
        <p:txBody>
          <a:bodyPr/>
          <a:lstStyle>
            <a:lvl1pPr>
              <a:defRPr sz="2400"/>
            </a:lvl1pPr>
          </a:lstStyle>
          <a:p>
            <a:pPr lvl="0"/>
            <a:r>
              <a:rPr lang="ja-JP" altLang="en-US" noProof="0"/>
              <a:t>マスタ タイトルの書式設定</a:t>
            </a:r>
          </a:p>
        </p:txBody>
      </p:sp>
      <p:sp>
        <p:nvSpPr>
          <p:cNvPr id="154633" name="Rectangle 9"/>
          <p:cNvSpPr>
            <a:spLocks noGrp="1" noChangeArrowheads="1"/>
          </p:cNvSpPr>
          <p:nvPr>
            <p:ph type="subTitle" sz="quarter" idx="1"/>
          </p:nvPr>
        </p:nvSpPr>
        <p:spPr bwMode="auto">
          <a:xfrm>
            <a:off x="468313" y="1628775"/>
            <a:ext cx="7991475" cy="4392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2400" i="1">
                <a:latin typeface="HGPｺﾞｼｯｸE" pitchFamily="50" charset="-128"/>
                <a:ea typeface="HGPｺﾞｼｯｸE" pitchFamily="50" charset="-128"/>
              </a:defRPr>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bwMode="auto">
          <a:xfrm>
            <a:off x="7740650" y="260350"/>
            <a:ext cx="1152525"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35C0C03B-73B3-47E3-B4CF-CAC9FF4E5274}" type="slidenum">
              <a:rPr lang="en-US" altLang="ja-JP"/>
              <a:pPr>
                <a:defRPr/>
              </a:pPr>
              <a:t>‹#›</a:t>
            </a:fld>
            <a:endParaRPr lang="en-US" altLang="ja-JP"/>
          </a:p>
        </p:txBody>
      </p:sp>
      <p:sp>
        <p:nvSpPr>
          <p:cNvPr id="9" name="Rectangle 15"/>
          <p:cNvSpPr>
            <a:spLocks noGrp="1" noChangeArrowheads="1"/>
          </p:cNvSpPr>
          <p:nvPr>
            <p:ph type="ftr" sz="quarter" idx="11"/>
          </p:nvPr>
        </p:nvSpPr>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63713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55249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6063" y="333375"/>
            <a:ext cx="2090737" cy="57927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23850" y="333375"/>
            <a:ext cx="6119813" cy="579278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15052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218910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374773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295228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181571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397944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379374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296406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Copy Right(c)2011 PRESTIGE INTERNATIONAL Inc. All Rights Reserved.</a:t>
            </a:r>
          </a:p>
        </p:txBody>
      </p:sp>
    </p:spTree>
    <p:extLst>
      <p:ext uri="{BB962C8B-B14F-4D97-AF65-F5344CB8AC3E}">
        <p14:creationId xmlns:p14="http://schemas.microsoft.com/office/powerpoint/2010/main" val="61921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333375"/>
            <a:ext cx="52562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5"/>
          <p:cNvSpPr>
            <a:spLocks noGrp="1" noChangeArrowheads="1"/>
          </p:cNvSpPr>
          <p:nvPr>
            <p:ph type="ftr" sz="quarter" idx="3"/>
          </p:nvPr>
        </p:nvSpPr>
        <p:spPr bwMode="auto">
          <a:xfrm>
            <a:off x="107950" y="6389688"/>
            <a:ext cx="58324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solidFill>
                  <a:schemeClr val="tx1"/>
                </a:solidFill>
                <a:latin typeface="+mn-lt"/>
              </a:defRPr>
            </a:lvl1pPr>
          </a:lstStyle>
          <a:p>
            <a:pPr>
              <a:defRPr/>
            </a:pPr>
            <a:r>
              <a:rPr lang="en-US" altLang="ja-JP"/>
              <a:t>Copy Right(c)2011 PRESTIGE INTERNATIONAL Inc. All Rights Reserved.</a:t>
            </a:r>
          </a:p>
        </p:txBody>
      </p:sp>
      <p:sp>
        <p:nvSpPr>
          <p:cNvPr id="1028" name="Rectangle 8"/>
          <p:cNvSpPr>
            <a:spLocks noChangeArrowheads="1"/>
          </p:cNvSpPr>
          <p:nvPr userDrawn="1"/>
        </p:nvSpPr>
        <p:spPr bwMode="auto">
          <a:xfrm>
            <a:off x="1981200" y="3522663"/>
            <a:ext cx="3733800"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hlink"/>
                </a:solidFill>
                <a:latin typeface="Arial Black" pitchFamily="34" charset="0"/>
                <a:ea typeface="ＭＳ Ｐゴシック" pitchFamily="50" charset="-128"/>
              </a:defRPr>
            </a:lvl1pPr>
            <a:lvl2pPr marL="742950" indent="-285750" eaLnBrk="0" hangingPunct="0">
              <a:defRPr kumimoji="1" sz="2400">
                <a:solidFill>
                  <a:schemeClr val="hlink"/>
                </a:solidFill>
                <a:latin typeface="Arial Black" pitchFamily="34" charset="0"/>
                <a:ea typeface="ＭＳ Ｐゴシック" pitchFamily="50" charset="-128"/>
              </a:defRPr>
            </a:lvl2pPr>
            <a:lvl3pPr marL="1143000" indent="-228600" eaLnBrk="0" hangingPunct="0">
              <a:defRPr kumimoji="1" sz="2400">
                <a:solidFill>
                  <a:schemeClr val="hlink"/>
                </a:solidFill>
                <a:latin typeface="Arial Black" pitchFamily="34" charset="0"/>
                <a:ea typeface="ＭＳ Ｐゴシック" pitchFamily="50" charset="-128"/>
              </a:defRPr>
            </a:lvl3pPr>
            <a:lvl4pPr marL="1600200" indent="-228600" eaLnBrk="0" hangingPunct="0">
              <a:defRPr kumimoji="1" sz="2400">
                <a:solidFill>
                  <a:schemeClr val="hlink"/>
                </a:solidFill>
                <a:latin typeface="Arial Black" pitchFamily="34" charset="0"/>
                <a:ea typeface="ＭＳ Ｐゴシック" pitchFamily="50" charset="-128"/>
              </a:defRPr>
            </a:lvl4pPr>
            <a:lvl5pPr marL="2057400" indent="-228600" eaLnBrk="0" hangingPunct="0">
              <a:defRPr kumimoji="1" sz="2400">
                <a:solidFill>
                  <a:schemeClr val="hlink"/>
                </a:solidFill>
                <a:latin typeface="Arial Black"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9pPr>
          </a:lstStyle>
          <a:p>
            <a:pPr eaLnBrk="1" hangingPunct="1">
              <a:spcBef>
                <a:spcPct val="20000"/>
              </a:spcBef>
              <a:defRPr/>
            </a:pPr>
            <a:endParaRPr lang="ja-JP" altLang="ja-JP" i="1">
              <a:solidFill>
                <a:schemeClr val="tx1"/>
              </a:solidFill>
              <a:latin typeface="HGPｺﾞｼｯｸE" pitchFamily="50" charset="-128"/>
              <a:ea typeface="HGPｺﾞｼｯｸE" pitchFamily="50" charset="-128"/>
            </a:endParaRPr>
          </a:p>
        </p:txBody>
      </p:sp>
      <p:sp>
        <p:nvSpPr>
          <p:cNvPr id="2" name="Line 9"/>
          <p:cNvSpPr>
            <a:spLocks noChangeShapeType="1"/>
          </p:cNvSpPr>
          <p:nvPr userDrawn="1"/>
        </p:nvSpPr>
        <p:spPr bwMode="auto">
          <a:xfrm>
            <a:off x="1981200" y="3213100"/>
            <a:ext cx="6511925"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1" name="Rectangle 12"/>
          <p:cNvSpPr>
            <a:spLocks noChangeArrowheads="1"/>
          </p:cNvSpPr>
          <p:nvPr userDrawn="1"/>
        </p:nvSpPr>
        <p:spPr bwMode="auto">
          <a:xfrm>
            <a:off x="163513" y="188913"/>
            <a:ext cx="8816975" cy="6478587"/>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hlink"/>
                </a:solidFill>
                <a:latin typeface="Arial Black" pitchFamily="34" charset="0"/>
                <a:ea typeface="ＭＳ Ｐゴシック" pitchFamily="50" charset="-128"/>
              </a:defRPr>
            </a:lvl1pPr>
            <a:lvl2pPr marL="742950" indent="-285750" eaLnBrk="0" hangingPunct="0">
              <a:defRPr kumimoji="1" sz="2400">
                <a:solidFill>
                  <a:schemeClr val="hlink"/>
                </a:solidFill>
                <a:latin typeface="Arial Black" pitchFamily="34" charset="0"/>
                <a:ea typeface="ＭＳ Ｐゴシック" pitchFamily="50" charset="-128"/>
              </a:defRPr>
            </a:lvl2pPr>
            <a:lvl3pPr marL="1143000" indent="-228600" eaLnBrk="0" hangingPunct="0">
              <a:defRPr kumimoji="1" sz="2400">
                <a:solidFill>
                  <a:schemeClr val="hlink"/>
                </a:solidFill>
                <a:latin typeface="Arial Black" pitchFamily="34" charset="0"/>
                <a:ea typeface="ＭＳ Ｐゴシック" pitchFamily="50" charset="-128"/>
              </a:defRPr>
            </a:lvl3pPr>
            <a:lvl4pPr marL="1600200" indent="-228600" eaLnBrk="0" hangingPunct="0">
              <a:defRPr kumimoji="1" sz="2400">
                <a:solidFill>
                  <a:schemeClr val="hlink"/>
                </a:solidFill>
                <a:latin typeface="Arial Black" pitchFamily="34" charset="0"/>
                <a:ea typeface="ＭＳ Ｐゴシック" pitchFamily="50" charset="-128"/>
              </a:defRPr>
            </a:lvl4pPr>
            <a:lvl5pPr marL="2057400" indent="-228600" eaLnBrk="0" hangingPunct="0">
              <a:defRPr kumimoji="1" sz="2400">
                <a:solidFill>
                  <a:schemeClr val="hlink"/>
                </a:solidFill>
                <a:latin typeface="Arial Black"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hlink"/>
                </a:solidFill>
                <a:latin typeface="Arial Black" pitchFamily="34" charset="0"/>
                <a:ea typeface="ＭＳ Ｐゴシック" pitchFamily="50" charset="-128"/>
              </a:defRPr>
            </a:lvl9pPr>
          </a:lstStyle>
          <a:p>
            <a:pPr algn="ctr" eaLnBrk="1" hangingPunct="1">
              <a:defRPr/>
            </a:pPr>
            <a:endParaRPr lang="ja-JP" altLang="en-US"/>
          </a:p>
        </p:txBody>
      </p:sp>
      <p:pic>
        <p:nvPicPr>
          <p:cNvPr id="3" name="Picture 14" descr="ロゴ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1500" y="260350"/>
            <a:ext cx="3203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48488" y="3284538"/>
            <a:ext cx="18716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31"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hf sldNum="0" hdr="0" dt="0"/>
  <p:txStyles>
    <p:titleStyle>
      <a:lvl1pPr algn="l" rtl="0" eaLnBrk="0" fontAlgn="base" hangingPunct="0">
        <a:spcBef>
          <a:spcPct val="0"/>
        </a:spcBef>
        <a:spcAft>
          <a:spcPct val="0"/>
        </a:spcAft>
        <a:defRPr kumimoji="1" sz="2800">
          <a:solidFill>
            <a:schemeClr val="hlink"/>
          </a:solidFill>
          <a:latin typeface="+mj-lt"/>
          <a:ea typeface="+mj-ea"/>
          <a:cs typeface="+mj-cs"/>
        </a:defRPr>
      </a:lvl1pPr>
      <a:lvl2pPr algn="l" rtl="0" eaLnBrk="0" fontAlgn="base" hangingPunct="0">
        <a:spcBef>
          <a:spcPct val="0"/>
        </a:spcBef>
        <a:spcAft>
          <a:spcPct val="0"/>
        </a:spcAft>
        <a:defRPr kumimoji="1" sz="2800">
          <a:solidFill>
            <a:schemeClr val="hlink"/>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800">
          <a:solidFill>
            <a:schemeClr val="hlink"/>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800">
          <a:solidFill>
            <a:schemeClr val="hlink"/>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800">
          <a:solidFill>
            <a:schemeClr val="hlink"/>
          </a:solidFill>
          <a:latin typeface="HGPｺﾞｼｯｸE" pitchFamily="50" charset="-128"/>
          <a:ea typeface="HGPｺﾞｼｯｸE" pitchFamily="50" charset="-128"/>
        </a:defRPr>
      </a:lvl5pPr>
      <a:lvl6pPr marL="457200" algn="l" rtl="0" fontAlgn="base">
        <a:spcBef>
          <a:spcPct val="0"/>
        </a:spcBef>
        <a:spcAft>
          <a:spcPct val="0"/>
        </a:spcAft>
        <a:defRPr kumimoji="1" sz="2800">
          <a:solidFill>
            <a:schemeClr val="hlink"/>
          </a:solidFill>
          <a:latin typeface="HGPｺﾞｼｯｸE" pitchFamily="50" charset="-128"/>
          <a:ea typeface="HGPｺﾞｼｯｸE" pitchFamily="50" charset="-128"/>
        </a:defRPr>
      </a:lvl6pPr>
      <a:lvl7pPr marL="914400" algn="l" rtl="0" fontAlgn="base">
        <a:spcBef>
          <a:spcPct val="0"/>
        </a:spcBef>
        <a:spcAft>
          <a:spcPct val="0"/>
        </a:spcAft>
        <a:defRPr kumimoji="1" sz="2800">
          <a:solidFill>
            <a:schemeClr val="hlink"/>
          </a:solidFill>
          <a:latin typeface="HGPｺﾞｼｯｸE" pitchFamily="50" charset="-128"/>
          <a:ea typeface="HGPｺﾞｼｯｸE" pitchFamily="50" charset="-128"/>
        </a:defRPr>
      </a:lvl7pPr>
      <a:lvl8pPr marL="1371600" algn="l" rtl="0" fontAlgn="base">
        <a:spcBef>
          <a:spcPct val="0"/>
        </a:spcBef>
        <a:spcAft>
          <a:spcPct val="0"/>
        </a:spcAft>
        <a:defRPr kumimoji="1" sz="2800">
          <a:solidFill>
            <a:schemeClr val="hlink"/>
          </a:solidFill>
          <a:latin typeface="HGPｺﾞｼｯｸE" pitchFamily="50" charset="-128"/>
          <a:ea typeface="HGPｺﾞｼｯｸE" pitchFamily="50" charset="-128"/>
        </a:defRPr>
      </a:lvl8pPr>
      <a:lvl9pPr marL="1828800" algn="l" rtl="0" fontAlgn="base">
        <a:spcBef>
          <a:spcPct val="0"/>
        </a:spcBef>
        <a:spcAft>
          <a:spcPct val="0"/>
        </a:spcAft>
        <a:defRPr kumimoji="1" sz="2800">
          <a:solidFill>
            <a:schemeClr val="hlink"/>
          </a:solidFill>
          <a:latin typeface="HGPｺﾞｼｯｸE" pitchFamily="50" charset="-128"/>
          <a:ea typeface="HGPｺﾞｼｯｸE"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pi-preco.jp/client_web/"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pi-preco.jp/client_web/"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0"/>
          </p:nvPr>
        </p:nvSpPr>
        <p:spPr/>
        <p:txBody>
          <a:bodyPr/>
          <a:lstStyle/>
          <a:p>
            <a:pPr>
              <a:defRPr/>
            </a:pPr>
            <a:r>
              <a:rPr lang="en-US" altLang="ja-JP" dirty="0"/>
              <a:t>Copy Right(c)2020 PRESTIGE CORE SOLUTION Inc. All Rights Reserved.</a:t>
            </a:r>
          </a:p>
        </p:txBody>
      </p:sp>
      <p:sp>
        <p:nvSpPr>
          <p:cNvPr id="5123" name="Rectangle 2"/>
          <p:cNvSpPr>
            <a:spLocks noGrp="1" noChangeArrowheads="1"/>
          </p:cNvSpPr>
          <p:nvPr>
            <p:ph type="title"/>
          </p:nvPr>
        </p:nvSpPr>
        <p:spPr>
          <a:xfrm>
            <a:off x="1763713" y="1484313"/>
            <a:ext cx="6769100" cy="3022600"/>
          </a:xfrm>
        </p:spPr>
        <p:txBody>
          <a:bodyPr/>
          <a:lstStyle/>
          <a:p>
            <a:pPr eaLnBrk="1" hangingPunct="1"/>
            <a:r>
              <a:rPr lang="ja-JP" altLang="en-US" dirty="0">
                <a:latin typeface="HGP創英角ｺﾞｼｯｸUB" panose="020B0900000000000000" pitchFamily="50" charset="-128"/>
                <a:ea typeface="HGP創英角ｺﾞｼｯｸUB" panose="020B0900000000000000" pitchFamily="50" charset="-128"/>
              </a:rPr>
              <a:t>　</a:t>
            </a:r>
            <a:r>
              <a:rPr lang="en-US" altLang="ja-JP" dirty="0">
                <a:latin typeface="HGP創英角ｺﾞｼｯｸUB" panose="020B0900000000000000" pitchFamily="50" charset="-128"/>
                <a:ea typeface="HGP創英角ｺﾞｼｯｸUB" panose="020B0900000000000000" pitchFamily="50" charset="-128"/>
              </a:rPr>
              <a:t>Preco </a:t>
            </a:r>
            <a:r>
              <a:rPr lang="ja-JP" altLang="en-US" dirty="0">
                <a:latin typeface="HGP創英角ｺﾞｼｯｸUB" panose="020B0900000000000000" pitchFamily="50" charset="-128"/>
                <a:ea typeface="HGP創英角ｺﾞｼｯｸUB" panose="020B0900000000000000" pitchFamily="50" charset="-128"/>
              </a:rPr>
              <a:t>ポータルサイト利用マニュアル</a:t>
            </a:r>
            <a:br>
              <a:rPr lang="ja-JP" altLang="en-US" dirty="0">
                <a:latin typeface="HGP創英角ｺﾞｼｯｸUB" panose="020B0900000000000000" pitchFamily="50" charset="-128"/>
                <a:ea typeface="HGP創英角ｺﾞｼｯｸUB" panose="020B0900000000000000" pitchFamily="50" charset="-128"/>
              </a:rPr>
            </a:br>
            <a:br>
              <a:rPr lang="ja-JP" altLang="en-US" sz="2000" dirty="0">
                <a:latin typeface="HGP創英角ｺﾞｼｯｸUB" panose="020B0900000000000000" pitchFamily="50" charset="-128"/>
                <a:ea typeface="HGP創英角ｺﾞｼｯｸUB" panose="020B0900000000000000" pitchFamily="50" charset="-128"/>
              </a:rPr>
            </a:br>
            <a:r>
              <a:rPr lang="ja-JP" altLang="en-US" sz="2000" dirty="0">
                <a:latin typeface="HGP創英角ｺﾞｼｯｸUB" panose="020B0900000000000000" pitchFamily="50" charset="-128"/>
                <a:ea typeface="HGP創英角ｺﾞｼｯｸUB" panose="020B0900000000000000" pitchFamily="50" charset="-128"/>
              </a:rPr>
              <a:t>　　　　　　　</a:t>
            </a:r>
            <a:endParaRPr lang="ja-JP" altLang="en-US" sz="2000" b="1" dirty="0"/>
          </a:p>
        </p:txBody>
      </p:sp>
      <p:sp>
        <p:nvSpPr>
          <p:cNvPr id="5124" name="Text Box 6"/>
          <p:cNvSpPr txBox="1">
            <a:spLocks noChangeArrowheads="1"/>
          </p:cNvSpPr>
          <p:nvPr/>
        </p:nvSpPr>
        <p:spPr bwMode="auto">
          <a:xfrm>
            <a:off x="6659563" y="6021388"/>
            <a:ext cx="2305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spcBef>
                <a:spcPct val="50000"/>
              </a:spcBef>
            </a:pPr>
            <a:r>
              <a:rPr lang="en-US" altLang="ja-JP" sz="1800" dirty="0"/>
              <a:t>2023</a:t>
            </a:r>
            <a:r>
              <a:rPr lang="ja-JP" altLang="en-US" sz="1800" dirty="0"/>
              <a:t>年</a:t>
            </a:r>
            <a:r>
              <a:rPr lang="en-US" altLang="ja-JP" sz="1800" dirty="0"/>
              <a:t>10</a:t>
            </a:r>
            <a:r>
              <a:rPr lang="ja-JP" altLang="en-US" sz="1800"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393825"/>
            <a:ext cx="7867650" cy="4772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C7CBF846-7F9C-470C-AAAF-D71D04F07041}" type="slidenum">
              <a:rPr kumimoji="0" lang="en-US" altLang="ja-JP"/>
              <a:pPr algn="r" eaLnBrk="1" hangingPunct="1"/>
              <a:t>10</a:t>
            </a:fld>
            <a:endParaRPr kumimoji="0" lang="en-US" altLang="ja-JP"/>
          </a:p>
        </p:txBody>
      </p:sp>
      <p:sp>
        <p:nvSpPr>
          <p:cNvPr id="10" name="Rectangle 10"/>
          <p:cNvSpPr>
            <a:spLocks noChangeArrowheads="1"/>
          </p:cNvSpPr>
          <p:nvPr/>
        </p:nvSpPr>
        <p:spPr bwMode="auto">
          <a:xfrm>
            <a:off x="323850" y="981075"/>
            <a:ext cx="8613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ea typeface="+mn-ea"/>
              </a:rPr>
              <a:t>ﾀﾞｯｼｭﾎﾞｰﾄﾞ画面ではｺﾝﾀｸﾄｾﾝﾀｰで受付けた案件を日別、ｻｰﾋﾞｽ別のｻﾏﾘｰとして閲覧可能です。</a:t>
            </a:r>
            <a:endParaRPr lang="ja-JP" altLang="en-US" sz="1600" dirty="0">
              <a:solidFill>
                <a:schemeClr val="tx1"/>
              </a:solidFill>
              <a:latin typeface="+mn-ea"/>
              <a:ea typeface="+mn-ea"/>
            </a:endParaRPr>
          </a:p>
        </p:txBody>
      </p:sp>
      <p:sp>
        <p:nvSpPr>
          <p:cNvPr id="11" name="正方形/長方形 10"/>
          <p:cNvSpPr/>
          <p:nvPr/>
        </p:nvSpPr>
        <p:spPr>
          <a:xfrm>
            <a:off x="2519363" y="1773238"/>
            <a:ext cx="344487"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14342" name="線吹き出し 2 (枠付き) 14"/>
          <p:cNvSpPr>
            <a:spLocks/>
          </p:cNvSpPr>
          <p:nvPr/>
        </p:nvSpPr>
        <p:spPr bwMode="auto">
          <a:xfrm>
            <a:off x="5540375" y="2420938"/>
            <a:ext cx="2416175" cy="574675"/>
          </a:xfrm>
          <a:prstGeom prst="borderCallout2">
            <a:avLst>
              <a:gd name="adj1" fmla="val 18750"/>
              <a:gd name="adj2" fmla="val -477"/>
              <a:gd name="adj3" fmla="val 51981"/>
              <a:gd name="adj4" fmla="val -17713"/>
              <a:gd name="adj5" fmla="val 47454"/>
              <a:gd name="adj6" fmla="val -137148"/>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コンタクトセンターからのお知らせが表示されます。</a:t>
            </a:r>
          </a:p>
        </p:txBody>
      </p:sp>
      <p:sp>
        <p:nvSpPr>
          <p:cNvPr id="14343" name="線吹き出し 2 (枠付き) 1"/>
          <p:cNvSpPr>
            <a:spLocks/>
          </p:cNvSpPr>
          <p:nvPr/>
        </p:nvSpPr>
        <p:spPr bwMode="auto">
          <a:xfrm>
            <a:off x="4752975" y="4710113"/>
            <a:ext cx="3606800" cy="1042987"/>
          </a:xfrm>
          <a:prstGeom prst="borderCallout2">
            <a:avLst>
              <a:gd name="adj1" fmla="val 18750"/>
              <a:gd name="adj2" fmla="val -556"/>
              <a:gd name="adj3" fmla="val 62236"/>
              <a:gd name="adj4" fmla="val -11537"/>
              <a:gd name="adj5" fmla="val -26361"/>
              <a:gd name="adj6" fmla="val -46556"/>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200">
                <a:solidFill>
                  <a:schemeClr val="tx1"/>
                </a:solidFill>
              </a:rPr>
              <a:t>コンタクトセンターのご契約のサービス単位で閲覧が</a:t>
            </a:r>
            <a:endParaRPr lang="en-US" altLang="ja-JP" sz="1200">
              <a:solidFill>
                <a:schemeClr val="tx1"/>
              </a:solidFill>
            </a:endParaRPr>
          </a:p>
          <a:p>
            <a:pPr eaLnBrk="1" hangingPunct="1"/>
            <a:r>
              <a:rPr lang="ja-JP" altLang="en-US" sz="1200">
                <a:solidFill>
                  <a:schemeClr val="tx1"/>
                </a:solidFill>
              </a:rPr>
              <a:t>可能です。関連するサービスの情報が閲覧できます。</a:t>
            </a:r>
            <a:endParaRPr lang="en-US" altLang="ja-JP" sz="1200">
              <a:solidFill>
                <a:schemeClr val="tx1"/>
              </a:solidFill>
            </a:endParaRPr>
          </a:p>
          <a:p>
            <a:pPr eaLnBrk="1" hangingPunct="1"/>
            <a:r>
              <a:rPr lang="ja-JP" altLang="en-US" sz="1200">
                <a:solidFill>
                  <a:schemeClr val="tx1"/>
                </a:solidFill>
              </a:rPr>
              <a:t>・クライアント様 ： 　全サービスが閲覧できます。</a:t>
            </a:r>
            <a:endParaRPr lang="en-US" altLang="ja-JP" sz="1200">
              <a:solidFill>
                <a:schemeClr val="tx1"/>
              </a:solidFill>
            </a:endParaRPr>
          </a:p>
          <a:p>
            <a:pPr eaLnBrk="1" hangingPunct="1"/>
            <a:r>
              <a:rPr lang="ja-JP" altLang="en-US" sz="1200">
                <a:solidFill>
                  <a:schemeClr val="tx1"/>
                </a:solidFill>
              </a:rPr>
              <a:t>・代理店様、管理会社様 ： 管理されている顧客情報</a:t>
            </a:r>
            <a:endParaRPr lang="en-US" altLang="ja-JP" sz="1200">
              <a:solidFill>
                <a:schemeClr val="tx1"/>
              </a:solidFill>
            </a:endParaRPr>
          </a:p>
          <a:p>
            <a:pPr eaLnBrk="1" hangingPunct="1"/>
            <a:r>
              <a:rPr lang="ja-JP" altLang="en-US" sz="1200">
                <a:solidFill>
                  <a:schemeClr val="tx1"/>
                </a:solidFill>
              </a:rPr>
              <a:t>　又は 物件情報のみ閲覧できます。</a:t>
            </a:r>
          </a:p>
        </p:txBody>
      </p:sp>
      <p:sp>
        <p:nvSpPr>
          <p:cNvPr id="14344" name="Rectangle 5"/>
          <p:cNvSpPr>
            <a:spLocks noGrp="1" noChangeArrowheads="1"/>
          </p:cNvSpPr>
          <p:nvPr>
            <p:ph type="ctrTitle"/>
          </p:nvPr>
        </p:nvSpPr>
        <p:spPr>
          <a:xfrm>
            <a:off x="395288" y="260350"/>
            <a:ext cx="5832475" cy="647700"/>
          </a:xfrm>
          <a:noFill/>
        </p:spPr>
        <p:txBody>
          <a:bodyPr/>
          <a:lstStyle/>
          <a:p>
            <a:pPr eaLnBrk="1" hangingPunct="1"/>
            <a:r>
              <a:rPr lang="en-US" altLang="ja-JP" sz="1800" b="1"/>
              <a:t>6.</a:t>
            </a:r>
            <a:r>
              <a:rPr lang="ja-JP" altLang="en-US" sz="1800" b="1"/>
              <a:t>ダッシュボード</a:t>
            </a:r>
            <a:br>
              <a:rPr lang="en-US" altLang="ja-JP" sz="1600" b="1"/>
            </a:br>
            <a:r>
              <a:rPr lang="en-US" altLang="ja-JP" sz="1600" b="1"/>
              <a:t>6-1.</a:t>
            </a:r>
            <a:r>
              <a:rPr lang="ja-JP" altLang="en-US" sz="1600" b="1"/>
              <a:t>ダッシュボード画面</a:t>
            </a:r>
            <a:r>
              <a:rPr lang="en-US" altLang="ja-JP" sz="1600" b="1"/>
              <a:t>(</a:t>
            </a:r>
            <a:r>
              <a:rPr lang="ja-JP" altLang="en-US" sz="1600" b="1"/>
              <a:t>案件サマリー</a:t>
            </a:r>
            <a:r>
              <a:rPr lang="en-US" altLang="ja-JP" sz="1600" b="1"/>
              <a:t>)</a:t>
            </a:r>
            <a:endParaRPr lang="ja-JP" altLang="en-US" sz="1600" b="1"/>
          </a:p>
        </p:txBody>
      </p:sp>
      <p:sp>
        <p:nvSpPr>
          <p:cNvPr id="14345" name="正方形/長方形 2"/>
          <p:cNvSpPr>
            <a:spLocks noChangeArrowheads="1"/>
          </p:cNvSpPr>
          <p:nvPr/>
        </p:nvSpPr>
        <p:spPr bwMode="auto">
          <a:xfrm>
            <a:off x="3563938" y="1863725"/>
            <a:ext cx="1800225" cy="177800"/>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75" y="3170238"/>
            <a:ext cx="7566025" cy="1100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3" name="正方形/長方形 5"/>
          <p:cNvSpPr>
            <a:spLocks noChangeArrowheads="1"/>
          </p:cNvSpPr>
          <p:nvPr/>
        </p:nvSpPr>
        <p:spPr bwMode="auto">
          <a:xfrm>
            <a:off x="4473575" y="3833813"/>
            <a:ext cx="2166938" cy="200025"/>
          </a:xfrm>
          <a:prstGeom prst="rect">
            <a:avLst/>
          </a:prstGeom>
          <a:solidFill>
            <a:schemeClr val="bg1"/>
          </a:solidFill>
          <a:ln w="28575" algn="ctr">
            <a:solidFill>
              <a:schemeClr val="bg1"/>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6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7C4B6ECD-1D15-4ED7-95A8-BB9B5FA4DA79}" type="slidenum">
              <a:rPr kumimoji="0" lang="en-US" altLang="ja-JP"/>
              <a:pPr algn="r" eaLnBrk="1" hangingPunct="1"/>
              <a:t>11</a:t>
            </a:fld>
            <a:endParaRPr kumimoji="0" lang="en-US" altLang="ja-JP"/>
          </a:p>
        </p:txBody>
      </p:sp>
      <p:sp>
        <p:nvSpPr>
          <p:cNvPr id="15365" name="Rectangle 3"/>
          <p:cNvSpPr>
            <a:spLocks noGrp="1" noChangeArrowheads="1"/>
          </p:cNvSpPr>
          <p:nvPr>
            <p:ph type="ctrTitle"/>
          </p:nvPr>
        </p:nvSpPr>
        <p:spPr>
          <a:xfrm>
            <a:off x="395288" y="260350"/>
            <a:ext cx="5832475" cy="647700"/>
          </a:xfrm>
          <a:noFill/>
        </p:spPr>
        <p:txBody>
          <a:bodyPr/>
          <a:lstStyle/>
          <a:p>
            <a:pPr eaLnBrk="1" hangingPunct="1"/>
            <a:r>
              <a:rPr lang="en-US" altLang="ja-JP" sz="2000" b="1"/>
              <a:t>6-2.</a:t>
            </a:r>
            <a:r>
              <a:rPr lang="ja-JP" altLang="en-US" sz="2000" b="1"/>
              <a:t>ダッシュボード画面</a:t>
            </a:r>
            <a:r>
              <a:rPr lang="en-US" altLang="ja-JP" sz="2000" b="1"/>
              <a:t>(</a:t>
            </a:r>
            <a:r>
              <a:rPr lang="ja-JP" altLang="en-US" sz="2000" b="1"/>
              <a:t>タブの説明</a:t>
            </a:r>
            <a:r>
              <a:rPr lang="en-US" altLang="ja-JP" sz="2000" b="1"/>
              <a:t>)</a:t>
            </a:r>
            <a:r>
              <a:rPr lang="ja-JP" altLang="en-US" sz="2000" b="1"/>
              <a:t> </a:t>
            </a:r>
          </a:p>
        </p:txBody>
      </p:sp>
      <p:sp>
        <p:nvSpPr>
          <p:cNvPr id="11" name="正方形/長方形 10"/>
          <p:cNvSpPr/>
          <p:nvPr/>
        </p:nvSpPr>
        <p:spPr>
          <a:xfrm>
            <a:off x="2571750" y="2266950"/>
            <a:ext cx="344488" cy="10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a:p>
        </p:txBody>
      </p:sp>
      <p:sp>
        <p:nvSpPr>
          <p:cNvPr id="15367" name="正方形/長方形 8"/>
          <p:cNvSpPr>
            <a:spLocks noChangeArrowheads="1"/>
          </p:cNvSpPr>
          <p:nvPr/>
        </p:nvSpPr>
        <p:spPr bwMode="auto">
          <a:xfrm>
            <a:off x="1960563" y="3316288"/>
            <a:ext cx="719137" cy="2968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68" name="正方形/長方形 19"/>
          <p:cNvSpPr>
            <a:spLocks noChangeArrowheads="1"/>
          </p:cNvSpPr>
          <p:nvPr/>
        </p:nvSpPr>
        <p:spPr bwMode="auto">
          <a:xfrm>
            <a:off x="2751138" y="3316288"/>
            <a:ext cx="1152525" cy="2968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69" name="正方形/長方形 20"/>
          <p:cNvSpPr>
            <a:spLocks noChangeArrowheads="1"/>
          </p:cNvSpPr>
          <p:nvPr/>
        </p:nvSpPr>
        <p:spPr bwMode="auto">
          <a:xfrm>
            <a:off x="3976688" y="3316288"/>
            <a:ext cx="1008062" cy="2968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70" name="正方形/長方形 21"/>
          <p:cNvSpPr>
            <a:spLocks noChangeArrowheads="1"/>
          </p:cNvSpPr>
          <p:nvPr/>
        </p:nvSpPr>
        <p:spPr bwMode="auto">
          <a:xfrm>
            <a:off x="5056188" y="3311525"/>
            <a:ext cx="720725" cy="2984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71" name="正方形/長方形 22"/>
          <p:cNvSpPr>
            <a:spLocks noChangeArrowheads="1"/>
          </p:cNvSpPr>
          <p:nvPr/>
        </p:nvSpPr>
        <p:spPr bwMode="auto">
          <a:xfrm>
            <a:off x="5848350" y="3311525"/>
            <a:ext cx="939800" cy="2984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5372" name="線吹き出し 2 (枠付き) 11"/>
          <p:cNvSpPr>
            <a:spLocks/>
          </p:cNvSpPr>
          <p:nvPr/>
        </p:nvSpPr>
        <p:spPr bwMode="auto">
          <a:xfrm>
            <a:off x="379413" y="1546225"/>
            <a:ext cx="3786187" cy="720725"/>
          </a:xfrm>
          <a:prstGeom prst="borderCallout2">
            <a:avLst>
              <a:gd name="adj1" fmla="val 102537"/>
              <a:gd name="adj2" fmla="val 31208"/>
              <a:gd name="adj3" fmla="val 167949"/>
              <a:gd name="adj4" fmla="val 38676"/>
              <a:gd name="adj5" fmla="val 243769"/>
              <a:gd name="adj6" fmla="val 47829"/>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案件閲覧やサービス別の案件数を確認できます。</a:t>
            </a:r>
            <a:endParaRPr lang="en-US" altLang="ja-JP" sz="1400">
              <a:solidFill>
                <a:schemeClr val="tx1"/>
              </a:solidFill>
            </a:endParaRPr>
          </a:p>
          <a:p>
            <a:pPr eaLnBrk="1" hangingPunct="1"/>
            <a:r>
              <a:rPr lang="ja-JP" altLang="en-US" sz="1400">
                <a:solidFill>
                  <a:schemeClr val="tx1"/>
                </a:solidFill>
              </a:rPr>
              <a:t>今後は日時報告画面でマンスリーレポートの</a:t>
            </a:r>
            <a:endParaRPr lang="en-US" altLang="ja-JP" sz="1400">
              <a:solidFill>
                <a:schemeClr val="tx1"/>
              </a:solidFill>
            </a:endParaRPr>
          </a:p>
          <a:p>
            <a:pPr eaLnBrk="1" hangingPunct="1"/>
            <a:r>
              <a:rPr lang="ja-JP" altLang="en-US" sz="1400">
                <a:solidFill>
                  <a:schemeClr val="tx1"/>
                </a:solidFill>
              </a:rPr>
              <a:t>閲覧も可能です。</a:t>
            </a:r>
            <a:endParaRPr lang="en-US" altLang="ja-JP" sz="1400">
              <a:solidFill>
                <a:schemeClr val="tx1"/>
              </a:solidFill>
            </a:endParaRPr>
          </a:p>
        </p:txBody>
      </p:sp>
      <p:sp>
        <p:nvSpPr>
          <p:cNvPr id="15373" name="線吹き出し 2 (枠付き) 11"/>
          <p:cNvSpPr>
            <a:spLocks/>
          </p:cNvSpPr>
          <p:nvPr/>
        </p:nvSpPr>
        <p:spPr bwMode="auto">
          <a:xfrm>
            <a:off x="2659063" y="2486025"/>
            <a:ext cx="3786187" cy="554038"/>
          </a:xfrm>
          <a:prstGeom prst="borderCallout2">
            <a:avLst>
              <a:gd name="adj1" fmla="val 98569"/>
              <a:gd name="adj2" fmla="val 39847"/>
              <a:gd name="adj3" fmla="val 104931"/>
              <a:gd name="adj4" fmla="val 41444"/>
              <a:gd name="adj5" fmla="val 147157"/>
              <a:gd name="adj6" fmla="val 48500"/>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現在登録されている「契約者情報」または「物件情報」などのダウンロードできます。</a:t>
            </a:r>
            <a:endParaRPr lang="en-US" altLang="ja-JP" sz="1400">
              <a:solidFill>
                <a:schemeClr val="tx1"/>
              </a:solidFill>
            </a:endParaRPr>
          </a:p>
        </p:txBody>
      </p:sp>
      <p:sp>
        <p:nvSpPr>
          <p:cNvPr id="15374" name="線吹き出し 2 (枠付き) 11"/>
          <p:cNvSpPr>
            <a:spLocks/>
          </p:cNvSpPr>
          <p:nvPr/>
        </p:nvSpPr>
        <p:spPr bwMode="auto">
          <a:xfrm>
            <a:off x="4964113" y="1546225"/>
            <a:ext cx="3784600" cy="720725"/>
          </a:xfrm>
          <a:prstGeom prst="borderCallout2">
            <a:avLst>
              <a:gd name="adj1" fmla="val 102537"/>
              <a:gd name="adj2" fmla="val 72810"/>
              <a:gd name="adj3" fmla="val 145037"/>
              <a:gd name="adj4" fmla="val 64509"/>
              <a:gd name="adj5" fmla="val 243769"/>
              <a:gd name="adj6" fmla="val 41792"/>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クライアント様にて「契約者情報」または「物件情報」をアップロードして頂く場合のみ利用する画面です。</a:t>
            </a:r>
            <a:endParaRPr lang="en-US" altLang="ja-JP" sz="1400">
              <a:solidFill>
                <a:schemeClr val="tx1"/>
              </a:solidFill>
            </a:endParaRPr>
          </a:p>
        </p:txBody>
      </p:sp>
      <p:sp>
        <p:nvSpPr>
          <p:cNvPr id="15375" name="線吹き出し 2 (枠付き) 11"/>
          <p:cNvSpPr>
            <a:spLocks/>
          </p:cNvSpPr>
          <p:nvPr/>
        </p:nvSpPr>
        <p:spPr bwMode="auto">
          <a:xfrm>
            <a:off x="379413" y="4652963"/>
            <a:ext cx="3784600" cy="576262"/>
          </a:xfrm>
          <a:prstGeom prst="borderCallout2">
            <a:avLst>
              <a:gd name="adj1" fmla="val -1463"/>
              <a:gd name="adj2" fmla="val 29866"/>
              <a:gd name="adj3" fmla="val -83681"/>
              <a:gd name="adj4" fmla="val 53444"/>
              <a:gd name="adj5" fmla="val -176000"/>
              <a:gd name="adj6" fmla="val 77352"/>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本ポータルサイトのログインパスワードを変更する画面です。</a:t>
            </a:r>
            <a:endParaRPr lang="en-US" altLang="ja-JP" sz="1400">
              <a:solidFill>
                <a:schemeClr val="tx1"/>
              </a:solidFill>
            </a:endParaRPr>
          </a:p>
        </p:txBody>
      </p:sp>
      <p:sp>
        <p:nvSpPr>
          <p:cNvPr id="15376" name="線吹き出し 2 (枠付き) 11"/>
          <p:cNvSpPr>
            <a:spLocks/>
          </p:cNvSpPr>
          <p:nvPr/>
        </p:nvSpPr>
        <p:spPr bwMode="auto">
          <a:xfrm>
            <a:off x="4799013" y="4651375"/>
            <a:ext cx="3786187" cy="577850"/>
          </a:xfrm>
          <a:prstGeom prst="borderCallout2">
            <a:avLst>
              <a:gd name="adj1" fmla="val 208"/>
              <a:gd name="adj2" fmla="val 79435"/>
              <a:gd name="adj3" fmla="val -59292"/>
              <a:gd name="adj4" fmla="val 59565"/>
              <a:gd name="adj5" fmla="val -174574"/>
              <a:gd name="adj6" fmla="val 17565"/>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chemeClr val="tx1"/>
                </a:solidFill>
              </a:rPr>
              <a:t>登録済み「契約者情報」または「物件情報」データを一覧表示と、検索をかけることができます。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0D402D-EC01-49DC-A1D9-F8B31F928B43}"/>
              </a:ext>
            </a:extLst>
          </p:cNvPr>
          <p:cNvPicPr>
            <a:picLocks noChangeAspect="1"/>
          </p:cNvPicPr>
          <p:nvPr/>
        </p:nvPicPr>
        <p:blipFill rotWithShape="1">
          <a:blip r:embed="rId2"/>
          <a:srcRect t="10391" b="24489"/>
          <a:stretch/>
        </p:blipFill>
        <p:spPr>
          <a:xfrm>
            <a:off x="251520" y="1932726"/>
            <a:ext cx="8613775" cy="3173413"/>
          </a:xfrm>
          <a:prstGeom prst="rect">
            <a:avLst/>
          </a:prstGeom>
        </p:spPr>
      </p:pic>
      <p:sp>
        <p:nvSpPr>
          <p:cNvPr id="16386"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93FA6C80-DA00-4F70-91AD-1916D7C9222E}" type="slidenum">
              <a:rPr kumimoji="0" lang="en-US" altLang="ja-JP"/>
              <a:pPr algn="r" eaLnBrk="1" hangingPunct="1"/>
              <a:t>12</a:t>
            </a:fld>
            <a:endParaRPr kumimoji="0" lang="en-US" altLang="ja-JP"/>
          </a:p>
        </p:txBody>
      </p:sp>
      <p:sp>
        <p:nvSpPr>
          <p:cNvPr id="16387" name="Rectangle 5"/>
          <p:cNvSpPr>
            <a:spLocks noGrp="1" noChangeArrowheads="1"/>
          </p:cNvSpPr>
          <p:nvPr>
            <p:ph type="ctrTitle"/>
          </p:nvPr>
        </p:nvSpPr>
        <p:spPr>
          <a:xfrm>
            <a:off x="395288" y="260350"/>
            <a:ext cx="5832475" cy="647700"/>
          </a:xfrm>
          <a:noFill/>
        </p:spPr>
        <p:txBody>
          <a:bodyPr/>
          <a:lstStyle/>
          <a:p>
            <a:pPr eaLnBrk="1" hangingPunct="1"/>
            <a:r>
              <a:rPr lang="en-US" altLang="ja-JP" sz="1800" b="1"/>
              <a:t>7.</a:t>
            </a:r>
            <a:r>
              <a:rPr lang="ja-JP" altLang="en-US" sz="1800" b="1"/>
              <a:t>日次報告</a:t>
            </a:r>
            <a:br>
              <a:rPr lang="en-US" altLang="ja-JP" sz="1600" b="1"/>
            </a:br>
            <a:r>
              <a:rPr lang="en-US" altLang="ja-JP" sz="1600" b="1"/>
              <a:t>7-1.</a:t>
            </a:r>
            <a:r>
              <a:rPr lang="ja-JP" altLang="en-US" sz="1600" b="1"/>
              <a:t>日次報告（条件指定）</a:t>
            </a:r>
          </a:p>
        </p:txBody>
      </p:sp>
      <p:sp>
        <p:nvSpPr>
          <p:cNvPr id="13" name="Rectangle 10"/>
          <p:cNvSpPr>
            <a:spLocks noChangeArrowheads="1"/>
          </p:cNvSpPr>
          <p:nvPr/>
        </p:nvSpPr>
        <p:spPr bwMode="auto">
          <a:xfrm>
            <a:off x="323850" y="981075"/>
            <a:ext cx="8613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ea typeface="+mn-ea"/>
              </a:rPr>
              <a:t>条件指定により、過去案件を検索することが可能です。</a:t>
            </a:r>
            <a:endParaRPr lang="en-US" altLang="ja-JP" sz="1600" b="1" dirty="0">
              <a:solidFill>
                <a:schemeClr val="tx1"/>
              </a:solidFill>
              <a:latin typeface="+mn-ea"/>
              <a:ea typeface="+mn-ea"/>
            </a:endParaRPr>
          </a:p>
        </p:txBody>
      </p:sp>
      <p:sp>
        <p:nvSpPr>
          <p:cNvPr id="16390" name="線吹き出し 2 (枠付き) 14"/>
          <p:cNvSpPr>
            <a:spLocks/>
          </p:cNvSpPr>
          <p:nvPr/>
        </p:nvSpPr>
        <p:spPr bwMode="auto">
          <a:xfrm>
            <a:off x="1365250" y="5292725"/>
            <a:ext cx="3135313" cy="873125"/>
          </a:xfrm>
          <a:prstGeom prst="borderCallout2">
            <a:avLst>
              <a:gd name="adj1" fmla="val 49514"/>
              <a:gd name="adj2" fmla="val -500"/>
              <a:gd name="adj3" fmla="val 49806"/>
              <a:gd name="adj4" fmla="val 120"/>
              <a:gd name="adj5" fmla="val -54449"/>
              <a:gd name="adj6" fmla="val -9972"/>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dirty="0">
                <a:solidFill>
                  <a:schemeClr val="tx1"/>
                </a:solidFill>
              </a:rPr>
              <a:t>②ダウンロードせず、個々で内容をご確認頂きたい場合は、依頼番号をクリックするとご確認頂けます。</a:t>
            </a:r>
          </a:p>
        </p:txBody>
      </p:sp>
      <p:sp>
        <p:nvSpPr>
          <p:cNvPr id="16391" name="線吹き出し 2 (枠付き) 13"/>
          <p:cNvSpPr>
            <a:spLocks/>
          </p:cNvSpPr>
          <p:nvPr/>
        </p:nvSpPr>
        <p:spPr bwMode="auto">
          <a:xfrm>
            <a:off x="4873401" y="5106139"/>
            <a:ext cx="3861247" cy="1168021"/>
          </a:xfrm>
          <a:prstGeom prst="borderCallout2">
            <a:avLst>
              <a:gd name="adj1" fmla="val -135163"/>
              <a:gd name="adj2" fmla="val 14877"/>
              <a:gd name="adj3" fmla="val -577"/>
              <a:gd name="adj4" fmla="val 79862"/>
              <a:gd name="adj5" fmla="val 11"/>
              <a:gd name="adj6" fmla="val 80322"/>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dirty="0">
                <a:solidFill>
                  <a:schemeClr val="tx1"/>
                </a:solidFill>
              </a:rPr>
              <a:t>③ダウンロードをして頂くと検索結果のレポートを一覧形式の</a:t>
            </a:r>
            <a:r>
              <a:rPr lang="en-US" altLang="ja-JP" sz="1400" dirty="0">
                <a:solidFill>
                  <a:schemeClr val="tx1"/>
                </a:solidFill>
                <a:latin typeface="ＭＳ Ｐゴシック" panose="020B0600070205080204" pitchFamily="50" charset="-128"/>
              </a:rPr>
              <a:t>Excel</a:t>
            </a:r>
            <a:r>
              <a:rPr lang="ja-JP" altLang="en-US" sz="1400" dirty="0">
                <a:solidFill>
                  <a:schemeClr val="tx1"/>
                </a:solidFill>
              </a:rPr>
              <a:t>でご確認頂けます。</a:t>
            </a:r>
            <a:endParaRPr lang="en-US" altLang="ja-JP" sz="1400" dirty="0">
              <a:solidFill>
                <a:schemeClr val="tx1"/>
              </a:solidFill>
            </a:endParaRPr>
          </a:p>
          <a:p>
            <a:pPr eaLnBrk="1" hangingPunct="1"/>
            <a:r>
              <a:rPr lang="ja-JP" altLang="en-US" sz="1400" dirty="0">
                <a:solidFill>
                  <a:schemeClr val="tx1"/>
                </a:solidFill>
              </a:rPr>
              <a:t>検索結果が表示件数を超える場合は、「検索結果をすべて出力する」にチェックを入れて頂くことで全案件がダウンロードできます。</a:t>
            </a:r>
          </a:p>
        </p:txBody>
      </p:sp>
      <p:sp>
        <p:nvSpPr>
          <p:cNvPr id="16392" name="線吹き出し 2 (枠付き) 11"/>
          <p:cNvSpPr>
            <a:spLocks/>
          </p:cNvSpPr>
          <p:nvPr/>
        </p:nvSpPr>
        <p:spPr bwMode="auto">
          <a:xfrm>
            <a:off x="5439275" y="1342176"/>
            <a:ext cx="2390775" cy="590550"/>
          </a:xfrm>
          <a:prstGeom prst="borderCallout2">
            <a:avLst>
              <a:gd name="adj1" fmla="val 51009"/>
              <a:gd name="adj2" fmla="val -477"/>
              <a:gd name="adj3" fmla="val 50759"/>
              <a:gd name="adj4" fmla="val -130"/>
              <a:gd name="adj5" fmla="val 282144"/>
              <a:gd name="adj6" fmla="val -110319"/>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dirty="0">
                <a:solidFill>
                  <a:schemeClr val="tx1"/>
                </a:solidFill>
              </a:rPr>
              <a:t>①検索期間の範囲を</a:t>
            </a:r>
            <a:endParaRPr lang="en-US" altLang="ja-JP" sz="1400" dirty="0">
              <a:solidFill>
                <a:schemeClr val="tx1"/>
              </a:solidFill>
            </a:endParaRPr>
          </a:p>
          <a:p>
            <a:pPr eaLnBrk="1" hangingPunct="1"/>
            <a:r>
              <a:rPr lang="ja-JP" altLang="en-US" sz="1400" dirty="0">
                <a:solidFill>
                  <a:schemeClr val="tx1"/>
                </a:solidFill>
              </a:rPr>
              <a:t>　指定いたします。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6408C8A8-7744-4D42-B6A0-16ECEC9F3CD6}" type="slidenum">
              <a:rPr kumimoji="0" lang="en-US" altLang="ja-JP">
                <a:solidFill>
                  <a:srgbClr val="009999"/>
                </a:solidFill>
              </a:rPr>
              <a:pPr algn="r" eaLnBrk="1" hangingPunct="1"/>
              <a:t>13</a:t>
            </a:fld>
            <a:endParaRPr kumimoji="0" lang="en-US" altLang="ja-JP">
              <a:solidFill>
                <a:srgbClr val="009999"/>
              </a:solidFill>
            </a:endParaRPr>
          </a:p>
        </p:txBody>
      </p:sp>
      <p:sp>
        <p:nvSpPr>
          <p:cNvPr id="17411"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7-2.</a:t>
            </a:r>
            <a:r>
              <a:rPr lang="ja-JP" altLang="en-US" sz="2000" b="1"/>
              <a:t>日次報告（レポート閲覧）</a:t>
            </a:r>
          </a:p>
        </p:txBody>
      </p:sp>
      <p:sp>
        <p:nvSpPr>
          <p:cNvPr id="17412" name="Rectangle 10"/>
          <p:cNvSpPr>
            <a:spLocks noChangeArrowheads="1"/>
          </p:cNvSpPr>
          <p:nvPr/>
        </p:nvSpPr>
        <p:spPr bwMode="auto">
          <a:xfrm>
            <a:off x="323850" y="981075"/>
            <a:ext cx="86137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9pPr>
          </a:lstStyle>
          <a:p>
            <a:pPr>
              <a:lnSpc>
                <a:spcPct val="110000"/>
              </a:lnSpc>
              <a:spcBef>
                <a:spcPct val="50000"/>
              </a:spcBef>
            </a:pPr>
            <a:r>
              <a:rPr lang="ja-JP" altLang="en-US" sz="1600" b="1">
                <a:solidFill>
                  <a:srgbClr val="000000"/>
                </a:solidFill>
                <a:latin typeface="ＭＳ Ｐゴシック" panose="020B0600070205080204" pitchFamily="50" charset="-128"/>
              </a:rPr>
              <a:t>ﾚﾎﾟｰﾄのマークをクリックすると内容を閲覧できます。</a:t>
            </a:r>
            <a:endParaRPr lang="en-US" altLang="ja-JP" sz="1600" b="1">
              <a:solidFill>
                <a:srgbClr val="000000"/>
              </a:solidFill>
              <a:latin typeface="ＭＳ Ｐゴシック" panose="020B0600070205080204" pitchFamily="50" charset="-128"/>
            </a:endParaRPr>
          </a:p>
        </p:txBody>
      </p:sp>
      <p:pic>
        <p:nvPicPr>
          <p:cNvPr id="17413" name="図 10"/>
          <p:cNvPicPr>
            <a:picLocks noChangeAspect="1"/>
          </p:cNvPicPr>
          <p:nvPr/>
        </p:nvPicPr>
        <p:blipFill>
          <a:blip r:embed="rId2">
            <a:extLst>
              <a:ext uri="{28A0092B-C50C-407E-A947-70E740481C1C}">
                <a14:useLocalDpi xmlns:a14="http://schemas.microsoft.com/office/drawing/2010/main" val="0"/>
              </a:ext>
            </a:extLst>
          </a:blip>
          <a:srcRect l="12987" t="26190" r="18501" b="13582"/>
          <a:stretch>
            <a:fillRect/>
          </a:stretch>
        </p:blipFill>
        <p:spPr bwMode="auto">
          <a:xfrm>
            <a:off x="239713" y="1368425"/>
            <a:ext cx="87106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横巻き 11"/>
          <p:cNvSpPr/>
          <p:nvPr/>
        </p:nvSpPr>
        <p:spPr bwMode="auto">
          <a:xfrm>
            <a:off x="5002213" y="5283200"/>
            <a:ext cx="3603625" cy="646113"/>
          </a:xfrm>
          <a:prstGeom prst="horizontalScroll">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eaLnBrk="1" hangingPunct="1">
              <a:defRPr/>
            </a:pPr>
            <a:r>
              <a:rPr lang="ja-JP" altLang="en-US" sz="1200" dirty="0">
                <a:solidFill>
                  <a:schemeClr val="tx1"/>
                </a:solidFill>
              </a:rPr>
              <a:t>お好みの条件でﾏｰｸをチェックし更新することで</a:t>
            </a:r>
            <a:endParaRPr lang="en-US" altLang="ja-JP" sz="1200" dirty="0">
              <a:solidFill>
                <a:schemeClr val="tx1"/>
              </a:solidFill>
            </a:endParaRPr>
          </a:p>
          <a:p>
            <a:pPr eaLnBrk="1" hangingPunct="1">
              <a:defRPr/>
            </a:pPr>
            <a:r>
              <a:rPr lang="ja-JP" altLang="en-US" sz="1200" dirty="0">
                <a:solidFill>
                  <a:schemeClr val="tx1"/>
                </a:solidFill>
              </a:rPr>
              <a:t>条件抽出の対象とすることができます。</a:t>
            </a:r>
          </a:p>
        </p:txBody>
      </p:sp>
      <p:sp>
        <p:nvSpPr>
          <p:cNvPr id="17415" name="線吹き出し 2 (枠付き) 15"/>
          <p:cNvSpPr>
            <a:spLocks/>
          </p:cNvSpPr>
          <p:nvPr/>
        </p:nvSpPr>
        <p:spPr bwMode="auto">
          <a:xfrm>
            <a:off x="1908175" y="5297488"/>
            <a:ext cx="2425700" cy="631825"/>
          </a:xfrm>
          <a:prstGeom prst="borderCallout2">
            <a:avLst>
              <a:gd name="adj1" fmla="val 21736"/>
              <a:gd name="adj2" fmla="val -55333"/>
              <a:gd name="adj3" fmla="val 41148"/>
              <a:gd name="adj4" fmla="val 708"/>
              <a:gd name="adj5" fmla="val 85278"/>
              <a:gd name="adj6" fmla="val -46023"/>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a:solidFill>
                  <a:srgbClr val="000000"/>
                </a:solidFill>
              </a:rPr>
              <a:t>メモ、「ﾏｰｸ」のチェックは更新ボタンで保存されます。</a:t>
            </a:r>
            <a:endParaRPr lang="en-US" altLang="ja-JP" sz="1400">
              <a:solidFill>
                <a:srgbClr val="000000"/>
              </a:solidFill>
            </a:endParaRPr>
          </a:p>
        </p:txBody>
      </p:sp>
      <p:sp>
        <p:nvSpPr>
          <p:cNvPr id="17416" name="Rectangle 70"/>
          <p:cNvSpPr>
            <a:spLocks noChangeArrowheads="1"/>
          </p:cNvSpPr>
          <p:nvPr/>
        </p:nvSpPr>
        <p:spPr bwMode="auto">
          <a:xfrm>
            <a:off x="8494713" y="4895850"/>
            <a:ext cx="415925" cy="2571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ja-JP" sz="1000">
              <a:solidFill>
                <a:srgbClr val="FF0000"/>
              </a:solidFill>
            </a:endParaRPr>
          </a:p>
        </p:txBody>
      </p:sp>
      <p:sp>
        <p:nvSpPr>
          <p:cNvPr id="17417" name="正方形/長方形 8"/>
          <p:cNvSpPr>
            <a:spLocks noChangeArrowheads="1"/>
          </p:cNvSpPr>
          <p:nvPr/>
        </p:nvSpPr>
        <p:spPr bwMode="auto">
          <a:xfrm>
            <a:off x="239713" y="1368425"/>
            <a:ext cx="8697912" cy="468630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0" name="線吹き出し 2 (枠付き) 15">
            <a:extLst>
              <a:ext uri="{FF2B5EF4-FFF2-40B4-BE49-F238E27FC236}">
                <a16:creationId xmlns:a16="http://schemas.microsoft.com/office/drawing/2014/main" id="{D4239468-DB75-4B4E-B40C-D3C8D77C9EDA}"/>
              </a:ext>
            </a:extLst>
          </p:cNvPr>
          <p:cNvSpPr>
            <a:spLocks/>
          </p:cNvSpPr>
          <p:nvPr/>
        </p:nvSpPr>
        <p:spPr bwMode="auto">
          <a:xfrm>
            <a:off x="5868144" y="3295452"/>
            <a:ext cx="2357438" cy="789186"/>
          </a:xfrm>
          <a:prstGeom prst="borderCallout2">
            <a:avLst>
              <a:gd name="adj1" fmla="val -679"/>
              <a:gd name="adj2" fmla="val 54318"/>
              <a:gd name="adj3" fmla="val -1308"/>
              <a:gd name="adj4" fmla="val 53430"/>
              <a:gd name="adj5" fmla="val -159084"/>
              <a:gd name="adj6" fmla="val 107038"/>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dirty="0">
                <a:solidFill>
                  <a:schemeClr val="tx1"/>
                </a:solidFill>
              </a:rPr>
              <a:t>単票形式レポートを</a:t>
            </a:r>
            <a:endParaRPr lang="en-US" altLang="ja-JP" sz="1400" dirty="0">
              <a:solidFill>
                <a:schemeClr val="tx1"/>
              </a:solidFill>
            </a:endParaRPr>
          </a:p>
          <a:p>
            <a:pPr eaLnBrk="1" hangingPunct="1"/>
            <a:r>
              <a:rPr lang="en-US" altLang="ja-JP" sz="1400" dirty="0">
                <a:solidFill>
                  <a:schemeClr val="tx1"/>
                </a:solidFill>
              </a:rPr>
              <a:t>EXCEL</a:t>
            </a:r>
            <a:r>
              <a:rPr lang="ja-JP" altLang="en-US" sz="1400" dirty="0">
                <a:solidFill>
                  <a:schemeClr val="tx1"/>
                </a:solidFill>
              </a:rPr>
              <a:t>ブックとしてダウンロード可能です。　</a:t>
            </a:r>
            <a:endParaRPr lang="en-US" altLang="ja-JP" sz="1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B0B3325A-DE5E-404F-B490-497D28DEDD1B}" type="slidenum">
              <a:rPr kumimoji="0" lang="en-US" altLang="ja-JP"/>
              <a:pPr algn="r" eaLnBrk="1" hangingPunct="1"/>
              <a:t>14</a:t>
            </a:fld>
            <a:endParaRPr kumimoji="0" lang="en-US" altLang="ja-JP"/>
          </a:p>
        </p:txBody>
      </p:sp>
      <p:sp>
        <p:nvSpPr>
          <p:cNvPr id="18435"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7-3.</a:t>
            </a:r>
            <a:r>
              <a:rPr lang="ja-JP" altLang="en-US" sz="2000" b="1"/>
              <a:t>日次報告（時間帯別推移）</a:t>
            </a:r>
          </a:p>
        </p:txBody>
      </p:sp>
      <p:sp>
        <p:nvSpPr>
          <p:cNvPr id="13" name="Rectangle 10"/>
          <p:cNvSpPr>
            <a:spLocks noChangeArrowheads="1"/>
          </p:cNvSpPr>
          <p:nvPr/>
        </p:nvSpPr>
        <p:spPr bwMode="auto">
          <a:xfrm>
            <a:off x="323850" y="981075"/>
            <a:ext cx="8613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指定期間内の案件データを時間帯別推移で確認できます。</a:t>
            </a:r>
          </a:p>
        </p:txBody>
      </p:sp>
      <p:pic>
        <p:nvPicPr>
          <p:cNvPr id="18437" name="図 8"/>
          <p:cNvPicPr>
            <a:picLocks noChangeAspect="1"/>
          </p:cNvPicPr>
          <p:nvPr/>
        </p:nvPicPr>
        <p:blipFill>
          <a:blip r:embed="rId2">
            <a:extLst>
              <a:ext uri="{28A0092B-C50C-407E-A947-70E740481C1C}">
                <a14:useLocalDpi xmlns:a14="http://schemas.microsoft.com/office/drawing/2010/main" val="0"/>
              </a:ext>
            </a:extLst>
          </a:blip>
          <a:srcRect l="1176" t="16383" r="1962" b="10780"/>
          <a:stretch>
            <a:fillRect/>
          </a:stretch>
        </p:blipFill>
        <p:spPr bwMode="auto">
          <a:xfrm>
            <a:off x="323850" y="1700213"/>
            <a:ext cx="84248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線吹き出し 2 (枠付き) 15"/>
          <p:cNvSpPr>
            <a:spLocks/>
          </p:cNvSpPr>
          <p:nvPr/>
        </p:nvSpPr>
        <p:spPr bwMode="auto">
          <a:xfrm>
            <a:off x="5800725" y="2063750"/>
            <a:ext cx="2357438" cy="574675"/>
          </a:xfrm>
          <a:prstGeom prst="borderCallout2">
            <a:avLst>
              <a:gd name="adj1" fmla="val 16032"/>
              <a:gd name="adj2" fmla="val -134"/>
              <a:gd name="adj3" fmla="val 97847"/>
              <a:gd name="adj4" fmla="val -62560"/>
              <a:gd name="adj5" fmla="val 110528"/>
              <a:gd name="adj6" fmla="val -197671"/>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en-US" altLang="ja-JP" sz="1400">
                <a:solidFill>
                  <a:schemeClr val="tx1"/>
                </a:solidFill>
              </a:rPr>
              <a:t>EXCEL</a:t>
            </a:r>
            <a:r>
              <a:rPr lang="ja-JP" altLang="en-US" sz="1400">
                <a:solidFill>
                  <a:schemeClr val="tx1"/>
                </a:solidFill>
              </a:rPr>
              <a:t>ブックとしてダウンロード可能です。　</a:t>
            </a:r>
            <a:endParaRPr lang="en-US" altLang="ja-JP" sz="1400">
              <a:solidFill>
                <a:schemeClr val="tx1"/>
              </a:solidFill>
            </a:endParaRPr>
          </a:p>
        </p:txBody>
      </p:sp>
      <p:sp>
        <p:nvSpPr>
          <p:cNvPr id="18439" name="正方形/長方形 6"/>
          <p:cNvSpPr>
            <a:spLocks noChangeArrowheads="1"/>
          </p:cNvSpPr>
          <p:nvPr/>
        </p:nvSpPr>
        <p:spPr bwMode="auto">
          <a:xfrm>
            <a:off x="331788" y="1700213"/>
            <a:ext cx="8416925" cy="35623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A20BAA70-8762-45A4-81E3-A52478E594B5}" type="slidenum">
              <a:rPr kumimoji="0" lang="en-US" altLang="ja-JP"/>
              <a:pPr algn="r" eaLnBrk="1" hangingPunct="1"/>
              <a:t>15</a:t>
            </a:fld>
            <a:endParaRPr kumimoji="0" lang="en-US" altLang="ja-JP"/>
          </a:p>
        </p:txBody>
      </p:sp>
      <p:sp>
        <p:nvSpPr>
          <p:cNvPr id="19459"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7-4.</a:t>
            </a:r>
            <a:r>
              <a:rPr lang="ja-JP" altLang="en-US" sz="2000" b="1"/>
              <a:t>日次報告（サービス別内訳）</a:t>
            </a:r>
          </a:p>
        </p:txBody>
      </p:sp>
      <p:sp>
        <p:nvSpPr>
          <p:cNvPr id="13" name="Rectangle 10"/>
          <p:cNvSpPr>
            <a:spLocks noChangeArrowheads="1"/>
          </p:cNvSpPr>
          <p:nvPr/>
        </p:nvSpPr>
        <p:spPr bwMode="auto">
          <a:xfrm>
            <a:off x="323850" y="981075"/>
            <a:ext cx="8613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指定期間内の案件データをサービス別内訳で確認できます。</a:t>
            </a:r>
          </a:p>
        </p:txBody>
      </p:sp>
      <p:pic>
        <p:nvPicPr>
          <p:cNvPr id="1946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84300"/>
            <a:ext cx="7342187"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線吹き出し 2 (枠付き) 15"/>
          <p:cNvSpPr>
            <a:spLocks/>
          </p:cNvSpPr>
          <p:nvPr/>
        </p:nvSpPr>
        <p:spPr bwMode="auto">
          <a:xfrm>
            <a:off x="5148263" y="2252663"/>
            <a:ext cx="2397125" cy="587375"/>
          </a:xfrm>
          <a:prstGeom prst="borderCallout2">
            <a:avLst>
              <a:gd name="adj1" fmla="val 16032"/>
              <a:gd name="adj2" fmla="val -134"/>
              <a:gd name="adj3" fmla="val 97847"/>
              <a:gd name="adj4" fmla="val -62560"/>
              <a:gd name="adj5" fmla="val 131384"/>
              <a:gd name="adj6" fmla="val -160722"/>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en-US" altLang="ja-JP" sz="1400">
                <a:solidFill>
                  <a:schemeClr val="tx1"/>
                </a:solidFill>
              </a:rPr>
              <a:t>EXCEL</a:t>
            </a:r>
            <a:r>
              <a:rPr lang="ja-JP" altLang="en-US" sz="1400">
                <a:solidFill>
                  <a:schemeClr val="tx1"/>
                </a:solidFill>
              </a:rPr>
              <a:t>ブックとしてダウンロード可能です。　</a:t>
            </a:r>
            <a:endParaRPr lang="en-US" altLang="ja-JP" sz="1400">
              <a:solidFill>
                <a:schemeClr val="tx1"/>
              </a:solidFill>
            </a:endParaRPr>
          </a:p>
        </p:txBody>
      </p:sp>
      <p:sp>
        <p:nvSpPr>
          <p:cNvPr id="19463" name="正方形/長方形 2"/>
          <p:cNvSpPr>
            <a:spLocks noChangeArrowheads="1"/>
          </p:cNvSpPr>
          <p:nvPr/>
        </p:nvSpPr>
        <p:spPr bwMode="auto">
          <a:xfrm>
            <a:off x="1547813" y="2459038"/>
            <a:ext cx="360362" cy="174625"/>
          </a:xfrm>
          <a:prstGeom prst="rect">
            <a:avLst/>
          </a:prstGeom>
          <a:solidFill>
            <a:schemeClr val="bg1"/>
          </a:solidFill>
          <a:ln w="28575" algn="ctr">
            <a:solidFill>
              <a:schemeClr val="bg1"/>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9464" name="正方形/長方形 7"/>
          <p:cNvSpPr>
            <a:spLocks noChangeArrowheads="1"/>
          </p:cNvSpPr>
          <p:nvPr/>
        </p:nvSpPr>
        <p:spPr bwMode="auto">
          <a:xfrm>
            <a:off x="395288" y="1308100"/>
            <a:ext cx="7342187" cy="3128963"/>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9465" name="正方形/長方形 5"/>
          <p:cNvSpPr>
            <a:spLocks noChangeArrowheads="1"/>
          </p:cNvSpPr>
          <p:nvPr/>
        </p:nvSpPr>
        <p:spPr bwMode="auto">
          <a:xfrm>
            <a:off x="4643438" y="1485900"/>
            <a:ext cx="2808287" cy="1428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5CB2F470-27E9-4666-89F0-3CE64F930D48}" type="slidenum">
              <a:rPr kumimoji="0" lang="en-US" altLang="ja-JP"/>
              <a:pPr algn="r" eaLnBrk="1" hangingPunct="1"/>
              <a:t>16</a:t>
            </a:fld>
            <a:endParaRPr kumimoji="0" lang="en-US" altLang="ja-JP"/>
          </a:p>
        </p:txBody>
      </p:sp>
      <p:sp>
        <p:nvSpPr>
          <p:cNvPr id="20483"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7-5.</a:t>
            </a:r>
            <a:r>
              <a:rPr lang="ja-JP" altLang="en-US" sz="2000" b="1"/>
              <a:t>日次報告（物件別内訳）</a:t>
            </a:r>
          </a:p>
        </p:txBody>
      </p:sp>
      <p:sp>
        <p:nvSpPr>
          <p:cNvPr id="13" name="Rectangle 10"/>
          <p:cNvSpPr>
            <a:spLocks noChangeArrowheads="1"/>
          </p:cNvSpPr>
          <p:nvPr/>
        </p:nvSpPr>
        <p:spPr bwMode="auto">
          <a:xfrm>
            <a:off x="323850" y="1052513"/>
            <a:ext cx="8613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指定期間内の案件データを物件別内訳で確認できます。</a:t>
            </a:r>
          </a:p>
        </p:txBody>
      </p:sp>
      <p:pic>
        <p:nvPicPr>
          <p:cNvPr id="20485" name="図 6"/>
          <p:cNvPicPr>
            <a:picLocks noChangeAspect="1"/>
          </p:cNvPicPr>
          <p:nvPr/>
        </p:nvPicPr>
        <p:blipFill>
          <a:blip r:embed="rId2">
            <a:extLst>
              <a:ext uri="{28A0092B-C50C-407E-A947-70E740481C1C}">
                <a14:useLocalDpi xmlns:a14="http://schemas.microsoft.com/office/drawing/2010/main" val="0"/>
              </a:ext>
            </a:extLst>
          </a:blip>
          <a:srcRect l="388" t="16383" r="388" b="41595"/>
          <a:stretch>
            <a:fillRect/>
          </a:stretch>
        </p:blipFill>
        <p:spPr bwMode="auto">
          <a:xfrm>
            <a:off x="215900" y="2300288"/>
            <a:ext cx="867727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線吹き出し 2 (枠付き) 15"/>
          <p:cNvSpPr>
            <a:spLocks/>
          </p:cNvSpPr>
          <p:nvPr/>
        </p:nvSpPr>
        <p:spPr bwMode="auto">
          <a:xfrm>
            <a:off x="5729288" y="2917825"/>
            <a:ext cx="2416175" cy="576263"/>
          </a:xfrm>
          <a:prstGeom prst="borderCallout2">
            <a:avLst>
              <a:gd name="adj1" fmla="val 16032"/>
              <a:gd name="adj2" fmla="val -134"/>
              <a:gd name="adj3" fmla="val 97847"/>
              <a:gd name="adj4" fmla="val -62560"/>
              <a:gd name="adj5" fmla="val 105940"/>
              <a:gd name="adj6" fmla="val -181259"/>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en-US" altLang="ja-JP" sz="1400">
                <a:solidFill>
                  <a:schemeClr val="tx1"/>
                </a:solidFill>
              </a:rPr>
              <a:t>EXCEL</a:t>
            </a:r>
            <a:r>
              <a:rPr lang="ja-JP" altLang="en-US" sz="1400">
                <a:solidFill>
                  <a:schemeClr val="tx1"/>
                </a:solidFill>
              </a:rPr>
              <a:t>ブックとしてダウンロード可能です。</a:t>
            </a:r>
            <a:endParaRPr lang="en-US" altLang="ja-JP" sz="1400">
              <a:solidFill>
                <a:schemeClr val="tx1"/>
              </a:solidFill>
            </a:endParaRPr>
          </a:p>
        </p:txBody>
      </p:sp>
      <p:sp>
        <p:nvSpPr>
          <p:cNvPr id="20487" name="正方形/長方形 6"/>
          <p:cNvSpPr>
            <a:spLocks noChangeArrowheads="1"/>
          </p:cNvSpPr>
          <p:nvPr/>
        </p:nvSpPr>
        <p:spPr bwMode="auto">
          <a:xfrm>
            <a:off x="293688" y="2300288"/>
            <a:ext cx="8526462" cy="228123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DCA674A9-35AC-4596-9C34-EAD4E2996F96}" type="slidenum">
              <a:rPr kumimoji="0" lang="en-US" altLang="ja-JP"/>
              <a:pPr algn="r" eaLnBrk="1" hangingPunct="1"/>
              <a:t>17</a:t>
            </a:fld>
            <a:endParaRPr kumimoji="0" lang="en-US" altLang="ja-JP"/>
          </a:p>
        </p:txBody>
      </p:sp>
      <p:sp>
        <p:nvSpPr>
          <p:cNvPr id="21507"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7-6.</a:t>
            </a:r>
            <a:r>
              <a:rPr lang="ja-JP" altLang="en-US" sz="2000" b="1"/>
              <a:t>日次報告（マンスリーレポート）</a:t>
            </a:r>
          </a:p>
        </p:txBody>
      </p:sp>
      <p:sp>
        <p:nvSpPr>
          <p:cNvPr id="4" name="Rectangle 10"/>
          <p:cNvSpPr>
            <a:spLocks noChangeArrowheads="1"/>
          </p:cNvSpPr>
          <p:nvPr/>
        </p:nvSpPr>
        <p:spPr bwMode="auto">
          <a:xfrm>
            <a:off x="323850" y="950913"/>
            <a:ext cx="8613775"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rgbClr val="FF0000"/>
                </a:solidFill>
                <a:latin typeface="+mn-ea"/>
              </a:rPr>
              <a:t>未使用の画面です。</a:t>
            </a:r>
            <a:endParaRPr lang="en-US" altLang="ja-JP" sz="1600" b="1" dirty="0">
              <a:solidFill>
                <a:srgbClr val="FF0000"/>
              </a:solidFill>
              <a:latin typeface="+mn-ea"/>
            </a:endParaRPr>
          </a:p>
          <a:p>
            <a:pPr>
              <a:lnSpc>
                <a:spcPct val="110000"/>
              </a:lnSpc>
              <a:spcBef>
                <a:spcPct val="50000"/>
              </a:spcBef>
              <a:tabLst>
                <a:tab pos="1047750" algn="l"/>
                <a:tab pos="1238250" algn="l"/>
              </a:tabLst>
              <a:defRPr/>
            </a:pPr>
            <a:endParaRPr lang="en-US" altLang="ja-JP" sz="1600" b="1" dirty="0">
              <a:solidFill>
                <a:srgbClr val="FF0000"/>
              </a:solidFill>
              <a:latin typeface="+mn-ea"/>
            </a:endParaRPr>
          </a:p>
          <a:p>
            <a:pPr>
              <a:lnSpc>
                <a:spcPct val="110000"/>
              </a:lnSpc>
              <a:spcBef>
                <a:spcPct val="50000"/>
              </a:spcBef>
              <a:tabLst>
                <a:tab pos="1047750" algn="l"/>
                <a:tab pos="1238250" algn="l"/>
              </a:tabLst>
              <a:defRPr/>
            </a:pPr>
            <a:r>
              <a:rPr lang="ja-JP" altLang="en-US" sz="1600" b="1" dirty="0">
                <a:solidFill>
                  <a:srgbClr val="FF0000"/>
                </a:solidFill>
                <a:latin typeface="+mn-ea"/>
              </a:rPr>
              <a:t>今後機能を拡張し、実装予定となっております。</a:t>
            </a:r>
            <a:endParaRPr lang="en-US" altLang="ja-JP" sz="1600" b="1" dirty="0">
              <a:solidFill>
                <a:srgbClr val="FF0000"/>
              </a:solidFill>
              <a:latin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5CB2F470-27E9-4666-89F0-3CE64F930D48}" type="slidenum">
              <a:rPr kumimoji="0" lang="en-US" altLang="ja-JP"/>
              <a:pPr algn="r" eaLnBrk="1" hangingPunct="1"/>
              <a:t>18</a:t>
            </a:fld>
            <a:endParaRPr kumimoji="0" lang="en-US" altLang="ja-JP"/>
          </a:p>
        </p:txBody>
      </p:sp>
      <p:sp>
        <p:nvSpPr>
          <p:cNvPr id="20483"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dirty="0"/>
              <a:t>7-7.</a:t>
            </a:r>
            <a:r>
              <a:rPr lang="ja-JP" altLang="en-US" sz="2000" b="1" dirty="0"/>
              <a:t>日次報告（帳票出力設定）</a:t>
            </a:r>
          </a:p>
        </p:txBody>
      </p:sp>
      <p:sp>
        <p:nvSpPr>
          <p:cNvPr id="13" name="Rectangle 10"/>
          <p:cNvSpPr>
            <a:spLocks noChangeArrowheads="1"/>
          </p:cNvSpPr>
          <p:nvPr/>
        </p:nvSpPr>
        <p:spPr bwMode="auto">
          <a:xfrm>
            <a:off x="323850" y="1052512"/>
            <a:ext cx="8613775" cy="115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1500"/>
              </a:lnSpc>
              <a:spcBef>
                <a:spcPct val="50000"/>
              </a:spcBef>
              <a:tabLst>
                <a:tab pos="1047750" algn="l"/>
                <a:tab pos="1238250" algn="l"/>
              </a:tabLst>
              <a:defRPr/>
            </a:pPr>
            <a:r>
              <a:rPr lang="ja-JP" altLang="en-US" sz="1600" b="1" dirty="0">
                <a:solidFill>
                  <a:schemeClr val="tx1"/>
                </a:solidFill>
                <a:latin typeface="+mn-ea"/>
              </a:rPr>
              <a:t>一覧形式レポートに出力される項目や見出し名、表示順が設定できます。</a:t>
            </a:r>
            <a:endParaRPr lang="en-US" altLang="ja-JP" sz="1600" b="1" dirty="0">
              <a:solidFill>
                <a:schemeClr val="tx1"/>
              </a:solidFill>
              <a:latin typeface="+mn-ea"/>
            </a:endParaRPr>
          </a:p>
          <a:p>
            <a:pPr>
              <a:lnSpc>
                <a:spcPts val="1500"/>
              </a:lnSpc>
              <a:spcBef>
                <a:spcPct val="50000"/>
              </a:spcBef>
              <a:tabLst>
                <a:tab pos="1047750" algn="l"/>
                <a:tab pos="1238250" algn="l"/>
              </a:tabLst>
              <a:defRPr/>
            </a:pPr>
            <a:r>
              <a:rPr lang="ja-JP" altLang="en-US" sz="1600" b="1" dirty="0">
                <a:solidFill>
                  <a:schemeClr val="tx1"/>
                </a:solidFill>
                <a:latin typeface="+mn-ea"/>
              </a:rPr>
              <a:t>こちらで設定したレポートは日次報告の「ダウンロード（カスタム）」ボタンから</a:t>
            </a:r>
            <a:r>
              <a:rPr lang="en-US" altLang="ja-JP" sz="1600" b="1" dirty="0">
                <a:solidFill>
                  <a:schemeClr val="tx1"/>
                </a:solidFill>
                <a:latin typeface="+mn-ea"/>
              </a:rPr>
              <a:t>EXCEL</a:t>
            </a:r>
            <a:r>
              <a:rPr lang="ja-JP" altLang="en-US" sz="1600" b="1" dirty="0">
                <a:solidFill>
                  <a:schemeClr val="tx1"/>
                </a:solidFill>
                <a:latin typeface="+mn-ea"/>
              </a:rPr>
              <a:t>ブックとして</a:t>
            </a:r>
            <a:endParaRPr lang="en-US" altLang="ja-JP" sz="1600" b="1" dirty="0">
              <a:solidFill>
                <a:schemeClr val="tx1"/>
              </a:solidFill>
              <a:latin typeface="+mn-ea"/>
            </a:endParaRPr>
          </a:p>
          <a:p>
            <a:pPr>
              <a:lnSpc>
                <a:spcPts val="1500"/>
              </a:lnSpc>
              <a:spcBef>
                <a:spcPct val="50000"/>
              </a:spcBef>
              <a:tabLst>
                <a:tab pos="1047750" algn="l"/>
                <a:tab pos="1238250" algn="l"/>
              </a:tabLst>
              <a:defRPr/>
            </a:pPr>
            <a:r>
              <a:rPr lang="ja-JP" altLang="en-US" sz="1600" b="1" dirty="0">
                <a:solidFill>
                  <a:schemeClr val="tx1"/>
                </a:solidFill>
                <a:latin typeface="+mn-ea"/>
              </a:rPr>
              <a:t>ダウンロードできます。</a:t>
            </a:r>
            <a:endParaRPr lang="en-US" altLang="ja-JP" sz="1600" b="1" dirty="0">
              <a:solidFill>
                <a:schemeClr val="tx1"/>
              </a:solidFill>
              <a:latin typeface="+mn-ea"/>
            </a:endParaRPr>
          </a:p>
        </p:txBody>
      </p:sp>
      <p:pic>
        <p:nvPicPr>
          <p:cNvPr id="2" name="図 1">
            <a:extLst>
              <a:ext uri="{FF2B5EF4-FFF2-40B4-BE49-F238E27FC236}">
                <a16:creationId xmlns:a16="http://schemas.microsoft.com/office/drawing/2014/main" id="{AE50ECFE-F6CF-4638-AD3F-CF6FA5652251}"/>
              </a:ext>
            </a:extLst>
          </p:cNvPr>
          <p:cNvPicPr>
            <a:picLocks noChangeAspect="1"/>
          </p:cNvPicPr>
          <p:nvPr/>
        </p:nvPicPr>
        <p:blipFill rotWithShape="1">
          <a:blip r:embed="rId2"/>
          <a:srcRect t="16014" b="17492"/>
          <a:stretch/>
        </p:blipFill>
        <p:spPr>
          <a:xfrm>
            <a:off x="323850" y="1988840"/>
            <a:ext cx="8534398" cy="3024336"/>
          </a:xfrm>
          <a:prstGeom prst="rect">
            <a:avLst/>
          </a:prstGeom>
        </p:spPr>
      </p:pic>
      <p:sp>
        <p:nvSpPr>
          <p:cNvPr id="9" name="線吹き出し 2 (枠付き) 15">
            <a:extLst>
              <a:ext uri="{FF2B5EF4-FFF2-40B4-BE49-F238E27FC236}">
                <a16:creationId xmlns:a16="http://schemas.microsoft.com/office/drawing/2014/main" id="{29D35EED-C6EF-4CB8-B8AB-D7BDCC3664BC}"/>
              </a:ext>
            </a:extLst>
          </p:cNvPr>
          <p:cNvSpPr>
            <a:spLocks/>
          </p:cNvSpPr>
          <p:nvPr/>
        </p:nvSpPr>
        <p:spPr bwMode="auto">
          <a:xfrm>
            <a:off x="1691680" y="5203293"/>
            <a:ext cx="2648248" cy="602195"/>
          </a:xfrm>
          <a:prstGeom prst="borderCallout2">
            <a:avLst>
              <a:gd name="adj1" fmla="val 16032"/>
              <a:gd name="adj2" fmla="val -134"/>
              <a:gd name="adj3" fmla="val 17545"/>
              <a:gd name="adj4" fmla="val -475"/>
              <a:gd name="adj5" fmla="val -242649"/>
              <a:gd name="adj6" fmla="val -31749"/>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400" dirty="0">
                <a:solidFill>
                  <a:schemeClr val="tx1"/>
                </a:solidFill>
              </a:rPr>
              <a:t>ドラッグアンドドロップで表示順を入れ替えることができます。</a:t>
            </a:r>
            <a:endParaRPr lang="en-US" altLang="ja-JP" sz="1400" dirty="0">
              <a:solidFill>
                <a:schemeClr val="tx1"/>
              </a:solidFill>
            </a:endParaRPr>
          </a:p>
        </p:txBody>
      </p:sp>
    </p:spTree>
    <p:extLst>
      <p:ext uri="{BB962C8B-B14F-4D97-AF65-F5344CB8AC3E}">
        <p14:creationId xmlns:p14="http://schemas.microsoft.com/office/powerpoint/2010/main" val="138058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38" y="4765675"/>
            <a:ext cx="40624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0A96B5F4-AB1B-4F6A-BC05-4354A6BA737A}" type="slidenum">
              <a:rPr kumimoji="0" lang="en-US" altLang="ja-JP"/>
              <a:pPr algn="r" eaLnBrk="1" hangingPunct="1"/>
              <a:t>19</a:t>
            </a:fld>
            <a:endParaRPr kumimoji="0" lang="en-US" altLang="ja-JP"/>
          </a:p>
        </p:txBody>
      </p:sp>
      <p:sp>
        <p:nvSpPr>
          <p:cNvPr id="22532"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8.</a:t>
            </a:r>
            <a:r>
              <a:rPr lang="ja-JP" altLang="en-US" sz="2000" b="1"/>
              <a:t>パスワード変更（１</a:t>
            </a:r>
            <a:r>
              <a:rPr lang="en-US" altLang="ja-JP" sz="2000" b="1"/>
              <a:t>/2</a:t>
            </a:r>
            <a:r>
              <a:rPr lang="ja-JP" altLang="en-US" sz="2000" b="1"/>
              <a:t>）</a:t>
            </a:r>
          </a:p>
        </p:txBody>
      </p:sp>
      <p:sp>
        <p:nvSpPr>
          <p:cNvPr id="13" name="Rectangle 10"/>
          <p:cNvSpPr>
            <a:spLocks noChangeArrowheads="1"/>
          </p:cNvSpPr>
          <p:nvPr/>
        </p:nvSpPr>
        <p:spPr bwMode="auto">
          <a:xfrm>
            <a:off x="323850" y="950913"/>
            <a:ext cx="86137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下記の方法でパスワードの変更が可能です。</a:t>
            </a:r>
          </a:p>
        </p:txBody>
      </p:sp>
      <p:sp>
        <p:nvSpPr>
          <p:cNvPr id="7" name="Rectangle 10"/>
          <p:cNvSpPr>
            <a:spLocks noChangeArrowheads="1"/>
          </p:cNvSpPr>
          <p:nvPr/>
        </p:nvSpPr>
        <p:spPr bwMode="auto">
          <a:xfrm>
            <a:off x="287338" y="1268413"/>
            <a:ext cx="67691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100" b="1" dirty="0">
                <a:solidFill>
                  <a:schemeClr val="tx1"/>
                </a:solidFill>
                <a:latin typeface="+mn-ea"/>
                <a:ea typeface="+mn-ea"/>
              </a:rPr>
              <a:t>①トップ画面からの変更</a:t>
            </a:r>
            <a:endParaRPr lang="en-US" altLang="ja-JP" sz="1100" b="1" dirty="0">
              <a:solidFill>
                <a:schemeClr val="tx1"/>
              </a:solidFill>
              <a:latin typeface="+mn-ea"/>
              <a:ea typeface="+mn-ea"/>
            </a:endParaRPr>
          </a:p>
          <a:p>
            <a:pPr indent="187325">
              <a:spcBef>
                <a:spcPct val="50000"/>
              </a:spcBef>
              <a:tabLst>
                <a:tab pos="1047750" algn="l"/>
                <a:tab pos="1238250" algn="l"/>
              </a:tabLst>
              <a:defRPr/>
            </a:pPr>
            <a:r>
              <a:rPr lang="ja-JP" altLang="en-US" sz="1100" b="1" dirty="0">
                <a:solidFill>
                  <a:schemeClr val="tx1"/>
                </a:solidFill>
                <a:latin typeface="+mn-ea"/>
                <a:ea typeface="+mn-ea"/>
              </a:rPr>
              <a:t>　　「パスワードを忘れた方はこちらから」をクリックしてください。</a:t>
            </a:r>
            <a:endParaRPr lang="en-US" altLang="ja-JP" sz="1100" b="1" dirty="0">
              <a:solidFill>
                <a:schemeClr val="tx1"/>
              </a:solidFill>
              <a:latin typeface="+mn-ea"/>
              <a:ea typeface="+mn-ea"/>
            </a:endParaRPr>
          </a:p>
        </p:txBody>
      </p:sp>
      <p:sp>
        <p:nvSpPr>
          <p:cNvPr id="10" name="Rectangle 10"/>
          <p:cNvSpPr>
            <a:spLocks noChangeArrowheads="1"/>
          </p:cNvSpPr>
          <p:nvPr/>
        </p:nvSpPr>
        <p:spPr bwMode="auto">
          <a:xfrm>
            <a:off x="388938" y="4135438"/>
            <a:ext cx="4429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100" b="1" dirty="0">
                <a:solidFill>
                  <a:schemeClr val="tx1"/>
                </a:solidFill>
                <a:latin typeface="+mn-ea"/>
                <a:ea typeface="+mn-ea"/>
              </a:rPr>
              <a:t>・「</a:t>
            </a:r>
            <a:r>
              <a:rPr lang="ja-JP" altLang="en-US" sz="1100" b="1" dirty="0">
                <a:solidFill>
                  <a:schemeClr val="tx1"/>
                </a:solidFill>
                <a:latin typeface="+mn-ea"/>
              </a:rPr>
              <a:t>パスワードを忘れた方はこちらから</a:t>
            </a:r>
            <a:r>
              <a:rPr lang="ja-JP" altLang="en-US" sz="1100" b="1" dirty="0">
                <a:solidFill>
                  <a:schemeClr val="tx1"/>
                </a:solidFill>
                <a:latin typeface="+mn-ea"/>
                <a:ea typeface="+mn-ea"/>
              </a:rPr>
              <a:t>」をクリックします。　登録され　　</a:t>
            </a:r>
            <a:r>
              <a:rPr lang="ja-JP" altLang="en-US" sz="1100" b="1" dirty="0" err="1">
                <a:solidFill>
                  <a:schemeClr val="tx1"/>
                </a:solidFill>
                <a:latin typeface="+mn-ea"/>
                <a:ea typeface="+mn-ea"/>
              </a:rPr>
              <a:t>て</a:t>
            </a:r>
            <a:r>
              <a:rPr lang="ja-JP" altLang="en-US" sz="1100" b="1" dirty="0">
                <a:solidFill>
                  <a:schemeClr val="tx1"/>
                </a:solidFill>
                <a:latin typeface="+mn-ea"/>
                <a:ea typeface="+mn-ea"/>
              </a:rPr>
              <a:t>いるメールアドレスを入力して「送信」ボタンをクリックしてください。</a:t>
            </a:r>
            <a:endParaRPr lang="en-US" altLang="ja-JP" sz="1100" b="1" dirty="0">
              <a:solidFill>
                <a:schemeClr val="tx1"/>
              </a:solidFill>
              <a:latin typeface="+mn-ea"/>
              <a:ea typeface="+mn-ea"/>
            </a:endParaRPr>
          </a:p>
        </p:txBody>
      </p:sp>
      <p:sp>
        <p:nvSpPr>
          <p:cNvPr id="22536" name="右矢印 5"/>
          <p:cNvSpPr>
            <a:spLocks noChangeArrowheads="1"/>
          </p:cNvSpPr>
          <p:nvPr/>
        </p:nvSpPr>
        <p:spPr bwMode="auto">
          <a:xfrm>
            <a:off x="4716463" y="5373688"/>
            <a:ext cx="576262" cy="503237"/>
          </a:xfrm>
          <a:prstGeom prst="rightArrow">
            <a:avLst>
              <a:gd name="adj1" fmla="val 50000"/>
              <a:gd name="adj2" fmla="val 50099"/>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2253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773238"/>
            <a:ext cx="288925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線吹き出し 2 (枠付き) 15"/>
          <p:cNvSpPr>
            <a:spLocks/>
          </p:cNvSpPr>
          <p:nvPr/>
        </p:nvSpPr>
        <p:spPr bwMode="auto">
          <a:xfrm>
            <a:off x="4932363" y="1006475"/>
            <a:ext cx="3743325" cy="3167063"/>
          </a:xfrm>
          <a:prstGeom prst="borderCallout2">
            <a:avLst>
              <a:gd name="adj1" fmla="val 18750"/>
              <a:gd name="adj2" fmla="val 547"/>
              <a:gd name="adj3" fmla="val 21448"/>
              <a:gd name="adj4" fmla="val -150"/>
              <a:gd name="adj5" fmla="val 73880"/>
              <a:gd name="adj6" fmla="val -49459"/>
            </a:avLst>
          </a:prstGeom>
          <a:solidFill>
            <a:srgbClr val="FFFF00"/>
          </a:solidFill>
          <a:ln w="28575" algn="ctr">
            <a:solidFill>
              <a:srgbClr val="FF0000"/>
            </a:solidFill>
            <a:round/>
            <a:headEnd/>
            <a:tailEnd/>
          </a:ln>
        </p:spPr>
        <p:txBody>
          <a:bodyPr/>
          <a:lstStyle/>
          <a:p>
            <a:pPr>
              <a:spcBef>
                <a:spcPts val="0"/>
              </a:spcBef>
              <a:tabLst>
                <a:tab pos="1047750" algn="l"/>
                <a:tab pos="1238250" algn="l"/>
              </a:tabLst>
              <a:defRPr/>
            </a:pPr>
            <a:r>
              <a:rPr lang="ja-JP" altLang="en-US" sz="1100" dirty="0">
                <a:solidFill>
                  <a:schemeClr val="tx1"/>
                </a:solidFill>
                <a:latin typeface="+mn-ea"/>
              </a:rPr>
              <a:t>・パスワード文字数は</a:t>
            </a:r>
            <a:r>
              <a:rPr lang="zh-CN" altLang="en-US" sz="1100" b="1" dirty="0">
                <a:solidFill>
                  <a:schemeClr val="tx1"/>
                </a:solidFill>
                <a:latin typeface="+mn-ea"/>
              </a:rPr>
              <a:t>英数記号混在</a:t>
            </a:r>
            <a:r>
              <a:rPr lang="en-US" altLang="zh-CN" sz="1100" b="1" dirty="0">
                <a:solidFill>
                  <a:schemeClr val="tx1"/>
                </a:solidFill>
                <a:latin typeface="+mn-ea"/>
              </a:rPr>
              <a:t>8</a:t>
            </a:r>
            <a:r>
              <a:rPr lang="zh-CN" altLang="en-US" sz="1100" b="1" dirty="0">
                <a:solidFill>
                  <a:schemeClr val="tx1"/>
                </a:solidFill>
                <a:latin typeface="+mn-ea"/>
              </a:rPr>
              <a:t>文字以上</a:t>
            </a:r>
            <a:r>
              <a:rPr lang="ja-JP" altLang="en-US" sz="1100" dirty="0">
                <a:solidFill>
                  <a:schemeClr val="tx1"/>
                </a:solidFill>
                <a:latin typeface="+mn-ea"/>
              </a:rPr>
              <a:t>である必要が</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　あります。</a:t>
            </a:r>
          </a:p>
          <a:p>
            <a:pPr>
              <a:spcBef>
                <a:spcPts val="0"/>
              </a:spcBef>
              <a:tabLst>
                <a:tab pos="1047750" algn="l"/>
                <a:tab pos="1238250" algn="l"/>
              </a:tabLst>
              <a:defRPr/>
            </a:pPr>
            <a:r>
              <a:rPr lang="ja-JP" altLang="en-US" sz="1100" dirty="0">
                <a:solidFill>
                  <a:schemeClr val="tx1"/>
                </a:solidFill>
                <a:latin typeface="+mn-ea"/>
              </a:rPr>
              <a:t>・パスワード有効期限は</a:t>
            </a:r>
            <a:r>
              <a:rPr lang="en-US" altLang="ja-JP" sz="1100" b="1" dirty="0">
                <a:solidFill>
                  <a:schemeClr val="tx1"/>
                </a:solidFill>
                <a:latin typeface="+mn-ea"/>
              </a:rPr>
              <a:t>90</a:t>
            </a:r>
            <a:r>
              <a:rPr lang="ja-JP" altLang="en-US" sz="1100" b="1" dirty="0">
                <a:solidFill>
                  <a:schemeClr val="tx1"/>
                </a:solidFill>
                <a:latin typeface="+mn-ea"/>
              </a:rPr>
              <a:t>日間有効</a:t>
            </a:r>
            <a:r>
              <a:rPr lang="ja-JP" altLang="en-US" sz="1100" dirty="0">
                <a:solidFill>
                  <a:schemeClr val="tx1"/>
                </a:solidFill>
                <a:latin typeface="+mn-ea"/>
              </a:rPr>
              <a:t>となっております。</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　　（有効期限切れ７日前より変更案内を行います。</a:t>
            </a:r>
            <a:r>
              <a:rPr lang="en-US" altLang="ja-JP" sz="1100" dirty="0">
                <a:solidFill>
                  <a:schemeClr val="tx1"/>
                </a:solidFill>
                <a:latin typeface="+mn-ea"/>
              </a:rPr>
              <a:t>)</a:t>
            </a:r>
            <a:endParaRPr lang="ja-JP" altLang="en-US"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・過去に使用したパスワード</a:t>
            </a:r>
            <a:r>
              <a:rPr lang="en-US" altLang="ja-JP" sz="1100" dirty="0">
                <a:solidFill>
                  <a:schemeClr val="tx1"/>
                </a:solidFill>
                <a:latin typeface="+mn-ea"/>
              </a:rPr>
              <a:t>5</a:t>
            </a:r>
            <a:r>
              <a:rPr lang="ja-JP" altLang="en-US" sz="1100" dirty="0">
                <a:solidFill>
                  <a:schemeClr val="tx1"/>
                </a:solidFill>
                <a:latin typeface="+mn-ea"/>
              </a:rPr>
              <a:t>回分は使用できません。</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・半角英大文字、半角英小文字、半角数字、全ての</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　文字種をそれぞれ少なくとも</a:t>
            </a:r>
            <a:r>
              <a:rPr lang="en-US" altLang="ja-JP" sz="1100" dirty="0">
                <a:solidFill>
                  <a:schemeClr val="tx1"/>
                </a:solidFill>
                <a:latin typeface="+mn-ea"/>
              </a:rPr>
              <a:t>1</a:t>
            </a:r>
            <a:r>
              <a:rPr lang="ja-JP" altLang="en-US" sz="1100" dirty="0">
                <a:solidFill>
                  <a:schemeClr val="tx1"/>
                </a:solidFill>
                <a:latin typeface="+mn-ea"/>
              </a:rPr>
              <a:t>文字以上含めて下さい。</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　</a:t>
            </a:r>
            <a:r>
              <a:rPr lang="ja-JP" altLang="en-US" sz="1100" b="1" dirty="0">
                <a:solidFill>
                  <a:schemeClr val="tx1"/>
                </a:solidFill>
                <a:latin typeface="+mn-ea"/>
              </a:rPr>
              <a:t>＜例＞</a:t>
            </a:r>
            <a:r>
              <a:rPr lang="en-US" altLang="ja-JP" sz="1100" b="1" dirty="0">
                <a:solidFill>
                  <a:schemeClr val="tx1"/>
                </a:solidFill>
                <a:latin typeface="+mn-ea"/>
              </a:rPr>
              <a:t>1234567Az-</a:t>
            </a:r>
          </a:p>
          <a:p>
            <a:pPr>
              <a:spcBef>
                <a:spcPts val="0"/>
              </a:spcBef>
              <a:tabLst>
                <a:tab pos="1047750" algn="l"/>
                <a:tab pos="1238250" algn="l"/>
              </a:tabLst>
              <a:defRPr/>
            </a:pP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a:t>
            </a:r>
            <a:r>
              <a:rPr lang="ja-JP" altLang="en-US" sz="1100" b="1" dirty="0">
                <a:solidFill>
                  <a:schemeClr val="tx1"/>
                </a:solidFill>
                <a:latin typeface="+mn-ea"/>
              </a:rPr>
              <a:t>トップ画面からの変更</a:t>
            </a:r>
            <a:r>
              <a:rPr lang="ja-JP" altLang="en-US" sz="1100" dirty="0">
                <a:solidFill>
                  <a:schemeClr val="tx1"/>
                </a:solidFill>
                <a:latin typeface="+mn-ea"/>
              </a:rPr>
              <a:t>は</a:t>
            </a:r>
            <a:r>
              <a:rPr lang="en-US" altLang="ja-JP" sz="1100" dirty="0">
                <a:solidFill>
                  <a:schemeClr val="tx1"/>
                </a:solidFill>
                <a:latin typeface="+mn-ea"/>
              </a:rPr>
              <a:t>ID</a:t>
            </a:r>
            <a:r>
              <a:rPr lang="ja-JP" altLang="en-US" sz="1100" dirty="0">
                <a:solidFill>
                  <a:schemeClr val="tx1"/>
                </a:solidFill>
                <a:latin typeface="+mn-ea"/>
              </a:rPr>
              <a:t>申請時に登録しているメールアドレスのみに変更手順が通知されます。</a:t>
            </a:r>
            <a:r>
              <a:rPr lang="en-US" altLang="ja-JP" sz="1100" dirty="0">
                <a:solidFill>
                  <a:schemeClr val="tx1"/>
                </a:solidFill>
                <a:latin typeface="+mn-ea"/>
              </a:rPr>
              <a:t>URL</a:t>
            </a:r>
            <a:r>
              <a:rPr lang="ja-JP" altLang="en-US" sz="1100" dirty="0">
                <a:solidFill>
                  <a:schemeClr val="tx1"/>
                </a:solidFill>
                <a:latin typeface="+mn-ea"/>
              </a:rPr>
              <a:t>が通知されますが、開く際は</a:t>
            </a:r>
            <a:r>
              <a:rPr lang="en-US" altLang="ja-JP" sz="1100" b="1" dirty="0">
                <a:solidFill>
                  <a:schemeClr val="tx1"/>
                </a:solidFill>
                <a:latin typeface="+mn-ea"/>
              </a:rPr>
              <a:t>Internet Explorer</a:t>
            </a:r>
            <a:r>
              <a:rPr lang="ja-JP" altLang="en-US" sz="1100" dirty="0">
                <a:solidFill>
                  <a:schemeClr val="tx1"/>
                </a:solidFill>
                <a:latin typeface="+mn-ea"/>
              </a:rPr>
              <a:t>のみで画面表示可能です。</a:t>
            </a:r>
            <a:endParaRPr lang="en-US" altLang="ja-JP" sz="1100" dirty="0">
              <a:solidFill>
                <a:schemeClr val="tx1"/>
              </a:solidFill>
              <a:latin typeface="+mn-ea"/>
            </a:endParaRPr>
          </a:p>
          <a:p>
            <a:pPr>
              <a:spcBef>
                <a:spcPts val="0"/>
              </a:spcBef>
              <a:tabLst>
                <a:tab pos="1047750" algn="l"/>
                <a:tab pos="1238250" algn="l"/>
              </a:tabLst>
              <a:defRPr/>
            </a:pPr>
            <a:r>
              <a:rPr lang="ja-JP" altLang="en-US" sz="1100" dirty="0">
                <a:solidFill>
                  <a:schemeClr val="tx1"/>
                </a:solidFill>
                <a:latin typeface="+mn-ea"/>
              </a:rPr>
              <a:t>・パスワードの有効期限が切れてしまった後でも、ログイン時に変更を促すメッセージが表示されますので、事前の変更が必須ではございません。</a:t>
            </a:r>
            <a:endParaRPr lang="en-US" altLang="ja-JP" sz="1100" dirty="0">
              <a:solidFill>
                <a:schemeClr val="tx1"/>
              </a:solidFill>
              <a:latin typeface="+mn-ea"/>
            </a:endParaRPr>
          </a:p>
        </p:txBody>
      </p:sp>
      <p:sp>
        <p:nvSpPr>
          <p:cNvPr id="21517" name="正方形/長方形 5"/>
          <p:cNvSpPr>
            <a:spLocks noChangeArrowheads="1"/>
          </p:cNvSpPr>
          <p:nvPr/>
        </p:nvSpPr>
        <p:spPr bwMode="auto">
          <a:xfrm>
            <a:off x="5508625" y="4797425"/>
            <a:ext cx="3024188" cy="1295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indent="187325">
              <a:spcBef>
                <a:spcPct val="50000"/>
              </a:spcBef>
              <a:tabLst>
                <a:tab pos="1047750" algn="l"/>
                <a:tab pos="1238250" algn="l"/>
              </a:tabLst>
              <a:defRPr/>
            </a:pPr>
            <a:r>
              <a:rPr lang="ja-JP" altLang="en-US" sz="1200" b="1" dirty="0">
                <a:solidFill>
                  <a:schemeClr val="tx1"/>
                </a:solidFill>
                <a:latin typeface="+mn-ea"/>
              </a:rPr>
              <a:t>登録いただいているメールアドレスにパスワード再設定画面の</a:t>
            </a:r>
            <a:r>
              <a:rPr lang="en-US" altLang="ja-JP" sz="1200" b="1" dirty="0">
                <a:solidFill>
                  <a:schemeClr val="tx1"/>
                </a:solidFill>
                <a:latin typeface="+mn-ea"/>
              </a:rPr>
              <a:t>URL</a:t>
            </a:r>
            <a:r>
              <a:rPr lang="ja-JP" altLang="en-US" sz="1200" b="1" dirty="0">
                <a:solidFill>
                  <a:schemeClr val="tx1"/>
                </a:solidFill>
                <a:latin typeface="+mn-ea"/>
              </a:rPr>
              <a:t>を記載されたメールが送信されます。メール内容に沿ってパスワードを再設定してください。</a:t>
            </a:r>
            <a:endParaRPr lang="en-US" altLang="ja-JP" sz="1200" b="1" dirty="0">
              <a:solidFill>
                <a:schemeClr val="tx1"/>
              </a:solidFill>
              <a:latin typeface="+mn-ea"/>
            </a:endParaRPr>
          </a:p>
        </p:txBody>
      </p:sp>
      <p:sp>
        <p:nvSpPr>
          <p:cNvPr id="22540" name="正方形/長方形 13"/>
          <p:cNvSpPr>
            <a:spLocks noChangeArrowheads="1"/>
          </p:cNvSpPr>
          <p:nvPr/>
        </p:nvSpPr>
        <p:spPr bwMode="auto">
          <a:xfrm>
            <a:off x="684213" y="1773238"/>
            <a:ext cx="2886075" cy="185578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2541" name="正方形/長方形 14"/>
          <p:cNvSpPr>
            <a:spLocks noChangeArrowheads="1"/>
          </p:cNvSpPr>
          <p:nvPr/>
        </p:nvSpPr>
        <p:spPr bwMode="auto">
          <a:xfrm>
            <a:off x="406400" y="4765675"/>
            <a:ext cx="4044950" cy="1319213"/>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2542" name="正方形/長方形 19"/>
          <p:cNvSpPr>
            <a:spLocks noChangeArrowheads="1"/>
          </p:cNvSpPr>
          <p:nvPr/>
        </p:nvSpPr>
        <p:spPr bwMode="auto">
          <a:xfrm>
            <a:off x="2339975" y="3270250"/>
            <a:ext cx="719138" cy="230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21F125FD-7147-49F3-A7F6-1BAA844E262A}" type="slidenum">
              <a:rPr kumimoji="0" lang="en-US" altLang="ja-JP"/>
              <a:pPr algn="r" eaLnBrk="1" hangingPunct="1"/>
              <a:t>2</a:t>
            </a:fld>
            <a:endParaRPr kumimoji="0" lang="en-US" altLang="ja-JP"/>
          </a:p>
        </p:txBody>
      </p:sp>
      <p:sp>
        <p:nvSpPr>
          <p:cNvPr id="6147" name="Rectangle 56"/>
          <p:cNvSpPr>
            <a:spLocks noGrp="1" noChangeArrowheads="1"/>
          </p:cNvSpPr>
          <p:nvPr>
            <p:ph type="ctrTitle"/>
          </p:nvPr>
        </p:nvSpPr>
        <p:spPr>
          <a:xfrm>
            <a:off x="323850" y="188913"/>
            <a:ext cx="5327650" cy="647700"/>
          </a:xfrm>
          <a:noFill/>
        </p:spPr>
        <p:txBody>
          <a:bodyPr/>
          <a:lstStyle/>
          <a:p>
            <a:pPr eaLnBrk="1" hangingPunct="1"/>
            <a:r>
              <a:rPr lang="ja-JP" altLang="en-US" b="1" dirty="0"/>
              <a:t>もくじ</a:t>
            </a:r>
          </a:p>
        </p:txBody>
      </p:sp>
      <p:grpSp>
        <p:nvGrpSpPr>
          <p:cNvPr id="6148" name="Group 66"/>
          <p:cNvGrpSpPr>
            <a:grpSpLocks/>
          </p:cNvGrpSpPr>
          <p:nvPr/>
        </p:nvGrpSpPr>
        <p:grpSpPr bwMode="auto">
          <a:xfrm>
            <a:off x="1042988" y="982191"/>
            <a:ext cx="7231062" cy="4391025"/>
            <a:chOff x="313" y="1121"/>
            <a:chExt cx="4555" cy="1230"/>
          </a:xfrm>
        </p:grpSpPr>
        <p:sp>
          <p:nvSpPr>
            <p:cNvPr id="6149" name="Text Box 57"/>
            <p:cNvSpPr txBox="1">
              <a:spLocks noChangeArrowheads="1"/>
            </p:cNvSpPr>
            <p:nvPr/>
          </p:nvSpPr>
          <p:spPr bwMode="auto">
            <a:xfrm>
              <a:off x="313" y="1121"/>
              <a:ext cx="3357" cy="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＜ご利用の前に確認していただく事項＞</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システム概要</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2.</a:t>
              </a:r>
              <a:r>
                <a:rPr lang="ja-JP" altLang="en-US" sz="1200" dirty="0">
                  <a:solidFill>
                    <a:schemeClr val="tx1"/>
                  </a:solidFill>
                  <a:latin typeface="HG丸ｺﾞｼｯｸM-PRO" panose="020F0600000000000000" pitchFamily="50" charset="-128"/>
                  <a:ea typeface="HG丸ｺﾞｼｯｸM-PRO" panose="020F0600000000000000" pitchFamily="50" charset="-128"/>
                </a:rPr>
                <a:t>システム要件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rPr>
                <a:t>機能概要</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4.</a:t>
              </a:r>
              <a:r>
                <a:rPr lang="ja-JP" altLang="en-US" sz="1200" dirty="0">
                  <a:solidFill>
                    <a:schemeClr val="tx1"/>
                  </a:solidFill>
                  <a:latin typeface="HG丸ｺﾞｼｯｸM-PRO" panose="020F0600000000000000" pitchFamily="50" charset="-128"/>
                  <a:ea typeface="HG丸ｺﾞｼｯｸM-PRO" panose="020F0600000000000000" pitchFamily="50" charset="-128"/>
                </a:rPr>
                <a:t>利用端末認証</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5.Preco</a:t>
              </a:r>
              <a:r>
                <a:rPr lang="ja-JP" altLang="en-US" sz="1200" dirty="0">
                  <a:solidFill>
                    <a:schemeClr val="tx1"/>
                  </a:solidFill>
                  <a:latin typeface="HG丸ｺﾞｼｯｸM-PRO" panose="020F0600000000000000" pitchFamily="50" charset="-128"/>
                  <a:ea typeface="HG丸ｺﾞｼｯｸM-PRO" panose="020F0600000000000000" pitchFamily="50" charset="-128"/>
                </a:rPr>
                <a:t>　ログイン</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＜画面構成＞</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6.</a:t>
              </a:r>
              <a:r>
                <a:rPr lang="ja-JP" altLang="en-US" sz="1200" dirty="0">
                  <a:solidFill>
                    <a:schemeClr val="tx1"/>
                  </a:solidFill>
                  <a:latin typeface="HG丸ｺﾞｼｯｸM-PRO" panose="020F0600000000000000" pitchFamily="50" charset="-128"/>
                  <a:ea typeface="HG丸ｺﾞｼｯｸM-PRO" panose="020F0600000000000000" pitchFamily="50" charset="-128"/>
                </a:rPr>
                <a:t>ダッシュボード画面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６</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ダッシュボード画面</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案件サマリー</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６</a:t>
              </a:r>
              <a:r>
                <a:rPr lang="en-US" altLang="ja-JP" sz="1200" dirty="0">
                  <a:solidFill>
                    <a:schemeClr val="tx1"/>
                  </a:solidFill>
                  <a:latin typeface="HG丸ｺﾞｼｯｸM-PRO" panose="020F0600000000000000" pitchFamily="50" charset="-128"/>
                  <a:ea typeface="HG丸ｺﾞｼｯｸM-PRO" panose="020F0600000000000000" pitchFamily="50" charset="-128"/>
                </a:rPr>
                <a:t>-2.</a:t>
              </a:r>
              <a:r>
                <a:rPr lang="ja-JP" altLang="en-US" sz="1200" dirty="0">
                  <a:solidFill>
                    <a:schemeClr val="tx1"/>
                  </a:solidFill>
                  <a:latin typeface="HG丸ｺﾞｼｯｸM-PRO" panose="020F0600000000000000" pitchFamily="50" charset="-128"/>
                  <a:ea typeface="HG丸ｺﾞｼｯｸM-PRO" panose="020F0600000000000000" pitchFamily="50" charset="-128"/>
                </a:rPr>
                <a:t>ダッシュボード画面</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タブの説明</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日次報告画面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7-1.</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条件指定</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7-2.</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レポート閲覧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7-3.</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時間帯別別推移）</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7-4.</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サービス別内訳</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7-5.</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物件別内訳</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７</a:t>
              </a:r>
              <a:r>
                <a:rPr lang="en-US" altLang="ja-JP" sz="1200" dirty="0">
                  <a:solidFill>
                    <a:schemeClr val="tx1"/>
                  </a:solidFill>
                  <a:latin typeface="HG丸ｺﾞｼｯｸM-PRO" panose="020F0600000000000000" pitchFamily="50" charset="-128"/>
                  <a:ea typeface="HG丸ｺﾞｼｯｸM-PRO" panose="020F0600000000000000" pitchFamily="50" charset="-128"/>
                </a:rPr>
                <a:t>-6.</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マンスリーレポート</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7-7.</a:t>
              </a:r>
              <a:r>
                <a:rPr lang="ja-JP" altLang="en-US" sz="1200" dirty="0">
                  <a:solidFill>
                    <a:schemeClr val="tx1"/>
                  </a:solidFill>
                  <a:latin typeface="HG丸ｺﾞｼｯｸM-PRO" panose="020F0600000000000000" pitchFamily="50" charset="-128"/>
                  <a:ea typeface="HG丸ｺﾞｼｯｸM-PRO" panose="020F0600000000000000" pitchFamily="50" charset="-128"/>
                </a:rPr>
                <a:t>日次報告</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帳票出力設定</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6150" name="Text Box 65"/>
            <p:cNvSpPr txBox="1">
              <a:spLocks noChangeArrowheads="1"/>
            </p:cNvSpPr>
            <p:nvPr/>
          </p:nvSpPr>
          <p:spPr bwMode="auto">
            <a:xfrm>
              <a:off x="3462" y="1126"/>
              <a:ext cx="1406"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lnSpc>
                  <a:spcPts val="1300"/>
                </a:lnSpc>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p.5</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p.6</a:t>
              </a:r>
            </a:p>
            <a:p>
              <a:pPr eaLnBrk="1" hangingPunct="1">
                <a:lnSpc>
                  <a:spcPts val="1300"/>
                </a:lnSpc>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p.7</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p.8</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p.9</a:t>
              </a:r>
            </a:p>
            <a:p>
              <a:pPr eaLnBrk="1" hangingPunct="1">
                <a:lnSpc>
                  <a:spcPts val="1300"/>
                </a:lnSpc>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pP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p.10</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p.11</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p.12</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p.12</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p.13</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p.14</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p.15</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p.16</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p.17</a:t>
              </a:r>
            </a:p>
            <a:p>
              <a:pPr eaLnBrk="1" hangingPunct="1">
                <a:lnSpc>
                  <a:spcPts val="1300"/>
                </a:lnSpc>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p.18</a:t>
              </a:r>
            </a:p>
            <a:p>
              <a:pPr eaLnBrk="1" hangingPunct="1">
                <a:lnSpc>
                  <a:spcPts val="1300"/>
                </a:lnSpc>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lnSpc>
                  <a:spcPts val="1300"/>
                </a:lnSpc>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127250"/>
            <a:ext cx="86375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868382A9-6945-4D6C-8451-F72686A58C71}" type="slidenum">
              <a:rPr kumimoji="0" lang="en-US" altLang="ja-JP"/>
              <a:pPr algn="r" eaLnBrk="1" hangingPunct="1"/>
              <a:t>20</a:t>
            </a:fld>
            <a:endParaRPr kumimoji="0" lang="en-US" altLang="ja-JP"/>
          </a:p>
        </p:txBody>
      </p:sp>
      <p:sp>
        <p:nvSpPr>
          <p:cNvPr id="23556"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8.</a:t>
            </a:r>
            <a:r>
              <a:rPr lang="ja-JP" altLang="en-US" sz="2000" b="1"/>
              <a:t>パスワード変更（</a:t>
            </a:r>
            <a:r>
              <a:rPr lang="en-US" altLang="ja-JP" sz="2000" b="1"/>
              <a:t>2/2</a:t>
            </a:r>
            <a:r>
              <a:rPr lang="ja-JP" altLang="en-US" sz="2000" b="1"/>
              <a:t>）</a:t>
            </a:r>
          </a:p>
        </p:txBody>
      </p:sp>
      <p:sp>
        <p:nvSpPr>
          <p:cNvPr id="13" name="Rectangle 10"/>
          <p:cNvSpPr>
            <a:spLocks noChangeArrowheads="1"/>
          </p:cNvSpPr>
          <p:nvPr/>
        </p:nvSpPr>
        <p:spPr bwMode="auto">
          <a:xfrm>
            <a:off x="323850" y="950913"/>
            <a:ext cx="86137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下記の方法でパスワードの変更が可能です。</a:t>
            </a:r>
          </a:p>
        </p:txBody>
      </p:sp>
      <p:sp>
        <p:nvSpPr>
          <p:cNvPr id="10" name="Rectangle 10"/>
          <p:cNvSpPr>
            <a:spLocks noChangeArrowheads="1"/>
          </p:cNvSpPr>
          <p:nvPr/>
        </p:nvSpPr>
        <p:spPr bwMode="auto">
          <a:xfrm>
            <a:off x="250825" y="1268413"/>
            <a:ext cx="6769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②ログイン後「パスワード変更」のからの変更</a:t>
            </a:r>
            <a:endParaRPr lang="en-US" altLang="ja-JP" sz="1200" b="1" dirty="0">
              <a:solidFill>
                <a:schemeClr val="tx1"/>
              </a:solidFill>
              <a:latin typeface="+mn-ea"/>
              <a:ea typeface="+mn-ea"/>
            </a:endParaRPr>
          </a:p>
        </p:txBody>
      </p:sp>
      <p:sp>
        <p:nvSpPr>
          <p:cNvPr id="23559" name="正方形/長方形 10"/>
          <p:cNvSpPr>
            <a:spLocks noChangeArrowheads="1"/>
          </p:cNvSpPr>
          <p:nvPr/>
        </p:nvSpPr>
        <p:spPr bwMode="auto">
          <a:xfrm>
            <a:off x="268288" y="2168525"/>
            <a:ext cx="8607425" cy="2459038"/>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3560" name="正方形/長方形 19"/>
          <p:cNvSpPr>
            <a:spLocks noChangeArrowheads="1"/>
          </p:cNvSpPr>
          <p:nvPr/>
        </p:nvSpPr>
        <p:spPr bwMode="auto">
          <a:xfrm flipV="1">
            <a:off x="1835150" y="2492375"/>
            <a:ext cx="1008063" cy="2889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3561" name="正方形/長方形 5"/>
          <p:cNvSpPr>
            <a:spLocks noChangeArrowheads="1"/>
          </p:cNvSpPr>
          <p:nvPr/>
        </p:nvSpPr>
        <p:spPr bwMode="auto">
          <a:xfrm>
            <a:off x="1709738" y="2205038"/>
            <a:ext cx="32940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3562" name="正方形/長方形 5"/>
          <p:cNvSpPr>
            <a:spLocks noChangeArrowheads="1"/>
          </p:cNvSpPr>
          <p:nvPr/>
        </p:nvSpPr>
        <p:spPr bwMode="auto">
          <a:xfrm>
            <a:off x="5399088" y="2565400"/>
            <a:ext cx="3205162" cy="138113"/>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2" name="線吹き出し 2 (枠付き) 15"/>
          <p:cNvSpPr>
            <a:spLocks/>
          </p:cNvSpPr>
          <p:nvPr/>
        </p:nvSpPr>
        <p:spPr bwMode="auto">
          <a:xfrm>
            <a:off x="4752975" y="1585913"/>
            <a:ext cx="2951163" cy="431800"/>
          </a:xfrm>
          <a:prstGeom prst="borderCallout2">
            <a:avLst>
              <a:gd name="adj1" fmla="val 18750"/>
              <a:gd name="adj2" fmla="val 547"/>
              <a:gd name="adj3" fmla="val 21448"/>
              <a:gd name="adj4" fmla="val -150"/>
              <a:gd name="adj5" fmla="val 209425"/>
              <a:gd name="adj6" fmla="val -67487"/>
            </a:avLst>
          </a:prstGeom>
          <a:solidFill>
            <a:srgbClr val="FFFF00"/>
          </a:solidFill>
          <a:ln w="28575" algn="ctr">
            <a:solidFill>
              <a:srgbClr val="FF0000"/>
            </a:solidFill>
            <a:round/>
            <a:headEnd/>
            <a:tailEnd/>
          </a:ln>
        </p:spPr>
        <p:txBody>
          <a:bodyPr/>
          <a:lstStyle/>
          <a:p>
            <a:pPr>
              <a:spcBef>
                <a:spcPts val="0"/>
              </a:spcBef>
              <a:tabLst>
                <a:tab pos="1047750" algn="l"/>
                <a:tab pos="1238250" algn="l"/>
              </a:tabLst>
              <a:defRPr/>
            </a:pPr>
            <a:r>
              <a:rPr lang="ja-JP" altLang="en-US" sz="1100" dirty="0">
                <a:solidFill>
                  <a:schemeClr val="tx1"/>
                </a:solidFill>
                <a:latin typeface="+mn-ea"/>
              </a:rPr>
              <a:t>パスワード設定時の注意事項につきましては、</a:t>
            </a:r>
            <a:endParaRPr lang="en-US" altLang="ja-JP" sz="1100" dirty="0">
              <a:solidFill>
                <a:schemeClr val="tx1"/>
              </a:solidFill>
              <a:latin typeface="+mn-ea"/>
            </a:endParaRPr>
          </a:p>
          <a:p>
            <a:pPr>
              <a:spcBef>
                <a:spcPts val="0"/>
              </a:spcBef>
              <a:tabLst>
                <a:tab pos="1047750" algn="l"/>
                <a:tab pos="1238250" algn="l"/>
              </a:tabLst>
              <a:defRPr/>
            </a:pPr>
            <a:r>
              <a:rPr lang="en-US" altLang="ja-JP" sz="1100" dirty="0">
                <a:solidFill>
                  <a:schemeClr val="tx1"/>
                </a:solidFill>
                <a:latin typeface="+mn-ea"/>
              </a:rPr>
              <a:t>P17</a:t>
            </a:r>
            <a:r>
              <a:rPr lang="ja-JP" altLang="en-US" sz="1100" dirty="0">
                <a:solidFill>
                  <a:schemeClr val="tx1"/>
                </a:solidFill>
                <a:latin typeface="+mn-ea"/>
              </a:rPr>
              <a:t>を参照してください。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92338"/>
            <a:ext cx="8424862" cy="269716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79"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AF48D10D-FD21-4679-9E85-41A27B025C5B}" type="slidenum">
              <a:rPr kumimoji="0" lang="en-US" altLang="ja-JP"/>
              <a:pPr algn="r" eaLnBrk="1" hangingPunct="1"/>
              <a:t>21</a:t>
            </a:fld>
            <a:endParaRPr kumimoji="0" lang="en-US" altLang="ja-JP"/>
          </a:p>
        </p:txBody>
      </p:sp>
      <p:sp>
        <p:nvSpPr>
          <p:cNvPr id="24580"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9.</a:t>
            </a:r>
            <a:r>
              <a:rPr lang="ja-JP" altLang="en-US" sz="2000" b="1"/>
              <a:t>各種ファイルダウンロード</a:t>
            </a:r>
          </a:p>
        </p:txBody>
      </p:sp>
      <p:sp>
        <p:nvSpPr>
          <p:cNvPr id="13" name="Rectangle 10"/>
          <p:cNvSpPr>
            <a:spLocks noChangeArrowheads="1"/>
          </p:cNvSpPr>
          <p:nvPr/>
        </p:nvSpPr>
        <p:spPr bwMode="auto">
          <a:xfrm>
            <a:off x="323850" y="981075"/>
            <a:ext cx="86137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ダウンロード画面では、「各種ファイルダウンロード」のリンクをクリックすると、</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ファイルのダウンロードが可能です。</a:t>
            </a:r>
            <a:endParaRPr lang="ja-JP" altLang="en-US" sz="1600" b="1" dirty="0">
              <a:solidFill>
                <a:srgbClr val="FF0000"/>
              </a:solidFill>
              <a:latin typeface="+mn-ea"/>
            </a:endParaRPr>
          </a:p>
        </p:txBody>
      </p:sp>
      <p:sp>
        <p:nvSpPr>
          <p:cNvPr id="24582" name="テキスト ボックス 1"/>
          <p:cNvSpPr txBox="1">
            <a:spLocks noChangeArrowheads="1"/>
          </p:cNvSpPr>
          <p:nvPr/>
        </p:nvSpPr>
        <p:spPr bwMode="auto">
          <a:xfrm>
            <a:off x="1763713" y="188753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①</a:t>
            </a:r>
          </a:p>
        </p:txBody>
      </p:sp>
      <p:sp>
        <p:nvSpPr>
          <p:cNvPr id="24583" name="テキスト ボックス 1"/>
          <p:cNvSpPr txBox="1">
            <a:spLocks noChangeArrowheads="1"/>
          </p:cNvSpPr>
          <p:nvPr/>
        </p:nvSpPr>
        <p:spPr bwMode="auto">
          <a:xfrm>
            <a:off x="36513" y="426243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②</a:t>
            </a:r>
          </a:p>
        </p:txBody>
      </p:sp>
      <p:sp>
        <p:nvSpPr>
          <p:cNvPr id="24584" name="正方形/長方形 5"/>
          <p:cNvSpPr>
            <a:spLocks noChangeArrowheads="1"/>
          </p:cNvSpPr>
          <p:nvPr/>
        </p:nvSpPr>
        <p:spPr bwMode="auto">
          <a:xfrm>
            <a:off x="6780213" y="2246313"/>
            <a:ext cx="1925637" cy="204787"/>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4585" name="正方形/長方形 19"/>
          <p:cNvSpPr>
            <a:spLocks noChangeArrowheads="1"/>
          </p:cNvSpPr>
          <p:nvPr/>
        </p:nvSpPr>
        <p:spPr bwMode="auto">
          <a:xfrm flipV="1">
            <a:off x="2297113" y="2185988"/>
            <a:ext cx="619125" cy="2841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4586" name="正方形/長方形 5"/>
          <p:cNvSpPr>
            <a:spLocks noChangeArrowheads="1"/>
          </p:cNvSpPr>
          <p:nvPr/>
        </p:nvSpPr>
        <p:spPr bwMode="auto">
          <a:xfrm>
            <a:off x="1292225" y="4346575"/>
            <a:ext cx="471488" cy="358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solidFill>
                <a:srgbClr val="FFFFFF"/>
              </a:solidFill>
            </a:endParaRPr>
          </a:p>
        </p:txBody>
      </p:sp>
      <p:sp>
        <p:nvSpPr>
          <p:cNvPr id="24587" name="正方形/長方形 19"/>
          <p:cNvSpPr>
            <a:spLocks noChangeArrowheads="1"/>
          </p:cNvSpPr>
          <p:nvPr/>
        </p:nvSpPr>
        <p:spPr bwMode="auto">
          <a:xfrm flipV="1">
            <a:off x="539750" y="4351338"/>
            <a:ext cx="1152525"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4588" name="正方形/長方形 5"/>
          <p:cNvSpPr>
            <a:spLocks noChangeArrowheads="1"/>
          </p:cNvSpPr>
          <p:nvPr/>
        </p:nvSpPr>
        <p:spPr bwMode="auto">
          <a:xfrm>
            <a:off x="1187450" y="3860800"/>
            <a:ext cx="1373188" cy="8572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solidFill>
                <a:srgbClr val="FFFFFF"/>
              </a:solidFill>
            </a:endParaRPr>
          </a:p>
        </p:txBody>
      </p:sp>
      <p:sp>
        <p:nvSpPr>
          <p:cNvPr id="2" name="角丸四角形吹き出し 1"/>
          <p:cNvSpPr/>
          <p:nvPr/>
        </p:nvSpPr>
        <p:spPr bwMode="auto">
          <a:xfrm>
            <a:off x="1907704" y="4509120"/>
            <a:ext cx="1584176" cy="828055"/>
          </a:xfrm>
          <a:prstGeom prst="wedgeRoundRectCallout">
            <a:avLst>
              <a:gd name="adj1" fmla="val -62492"/>
              <a:gd name="adj2" fmla="val -45162"/>
              <a:gd name="adj3" fmla="val 16667"/>
            </a:avLst>
          </a:prstGeom>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ja-JP" altLang="en-US" sz="1200" dirty="0">
                <a:solidFill>
                  <a:schemeClr val="hlink"/>
                </a:solidFill>
                <a:latin typeface="Arial Black" pitchFamily="34" charset="0"/>
              </a:rPr>
              <a:t>現在</a:t>
            </a:r>
            <a:endParaRPr lang="en-US" altLang="ja-JP" sz="1200" dirty="0">
              <a:solidFill>
                <a:schemeClr val="hlink"/>
              </a:solidFill>
              <a:latin typeface="Arial Black" pitchFamily="34" charset="0"/>
            </a:endParaRPr>
          </a:p>
          <a:p>
            <a:pPr algn="ctr" eaLnBrk="1" hangingPunct="1">
              <a:defRPr/>
            </a:pPr>
            <a:r>
              <a:rPr lang="ja-JP" altLang="en-US" sz="1200" dirty="0">
                <a:solidFill>
                  <a:schemeClr val="hlink"/>
                </a:solidFill>
                <a:latin typeface="Arial Black" pitchFamily="34" charset="0"/>
              </a:rPr>
              <a:t>開発中ですので</a:t>
            </a:r>
            <a:endParaRPr lang="en-US" altLang="ja-JP" sz="1200" dirty="0">
              <a:solidFill>
                <a:schemeClr val="hlink"/>
              </a:solidFill>
              <a:latin typeface="Arial Black" pitchFamily="34" charset="0"/>
            </a:endParaRPr>
          </a:p>
          <a:p>
            <a:pPr algn="ctr" eaLnBrk="1" hangingPunct="1">
              <a:defRPr/>
            </a:pPr>
            <a:r>
              <a:rPr lang="ja-JP" altLang="en-US" sz="1200" dirty="0">
                <a:solidFill>
                  <a:schemeClr val="hlink"/>
                </a:solidFill>
                <a:latin typeface="Arial Black" pitchFamily="34" charset="0"/>
              </a:rPr>
              <a:t>お待ちください。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409825"/>
            <a:ext cx="84740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FC6F1299-C769-409F-9990-337F0AAD37E4}" type="slidenum">
              <a:rPr kumimoji="0" lang="en-US" altLang="ja-JP"/>
              <a:pPr algn="r" eaLnBrk="1" hangingPunct="1"/>
              <a:t>22</a:t>
            </a:fld>
            <a:endParaRPr kumimoji="0" lang="en-US" altLang="ja-JP"/>
          </a:p>
        </p:txBody>
      </p:sp>
      <p:sp>
        <p:nvSpPr>
          <p:cNvPr id="26628" name="Rectangle 5"/>
          <p:cNvSpPr>
            <a:spLocks noGrp="1" noChangeArrowheads="1"/>
          </p:cNvSpPr>
          <p:nvPr>
            <p:ph type="ctrTitle"/>
          </p:nvPr>
        </p:nvSpPr>
        <p:spPr>
          <a:xfrm>
            <a:off x="395288" y="260350"/>
            <a:ext cx="7777162" cy="647700"/>
          </a:xfrm>
          <a:noFill/>
        </p:spPr>
        <p:txBody>
          <a:bodyPr/>
          <a:lstStyle/>
          <a:p>
            <a:pPr eaLnBrk="1" hangingPunct="1"/>
            <a:r>
              <a:rPr lang="en-US" altLang="ja-JP" sz="1800" b="1"/>
              <a:t>10.</a:t>
            </a:r>
            <a:r>
              <a:rPr lang="ja-JP" altLang="en-US" sz="1800" b="1"/>
              <a:t>物件情報一覧</a:t>
            </a:r>
            <a:br>
              <a:rPr lang="en-US" altLang="ja-JP" sz="2000" b="1"/>
            </a:br>
            <a:r>
              <a:rPr lang="en-US" altLang="ja-JP" sz="1600" b="1"/>
              <a:t>10-1.</a:t>
            </a:r>
            <a:r>
              <a:rPr lang="ja-JP" altLang="en-US" sz="1600" b="1"/>
              <a:t>物件情報一覧（一覧表示）</a:t>
            </a:r>
          </a:p>
        </p:txBody>
      </p:sp>
      <p:sp>
        <p:nvSpPr>
          <p:cNvPr id="13" name="Rectangle 10"/>
          <p:cNvSpPr>
            <a:spLocks noChangeArrowheads="1"/>
          </p:cNvSpPr>
          <p:nvPr/>
        </p:nvSpPr>
        <p:spPr bwMode="auto">
          <a:xfrm>
            <a:off x="323850" y="919163"/>
            <a:ext cx="8613775"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ユーザーが所属する管理部門（代理店）単位で登録済みデータを一覧表示できます。</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表示される契約者情報、および物件情報はクライアント様からいただいております登録データの</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「代理店コード」に基づいて分類されます。</a:t>
            </a:r>
          </a:p>
        </p:txBody>
      </p:sp>
      <p:sp>
        <p:nvSpPr>
          <p:cNvPr id="7" name="Rectangle 10"/>
          <p:cNvSpPr>
            <a:spLocks noChangeArrowheads="1"/>
          </p:cNvSpPr>
          <p:nvPr/>
        </p:nvSpPr>
        <p:spPr bwMode="auto">
          <a:xfrm>
            <a:off x="185738" y="2054225"/>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①一覧表示</a:t>
            </a:r>
            <a:endParaRPr lang="en-US" altLang="ja-JP" sz="1200" b="1" dirty="0">
              <a:solidFill>
                <a:schemeClr val="tx1"/>
              </a:solidFill>
              <a:latin typeface="+mn-ea"/>
              <a:ea typeface="+mn-ea"/>
            </a:endParaRPr>
          </a:p>
        </p:txBody>
      </p:sp>
      <p:sp>
        <p:nvSpPr>
          <p:cNvPr id="26631" name="正方形/長方形 1"/>
          <p:cNvSpPr>
            <a:spLocks noChangeArrowheads="1"/>
          </p:cNvSpPr>
          <p:nvPr/>
        </p:nvSpPr>
        <p:spPr bwMode="auto">
          <a:xfrm>
            <a:off x="7092950" y="4941888"/>
            <a:ext cx="358775"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2" name="正方形/長方形 2"/>
          <p:cNvSpPr>
            <a:spLocks noChangeArrowheads="1"/>
          </p:cNvSpPr>
          <p:nvPr/>
        </p:nvSpPr>
        <p:spPr bwMode="auto">
          <a:xfrm>
            <a:off x="6948488" y="242728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3" name="正方形/長方形 2"/>
          <p:cNvSpPr>
            <a:spLocks noChangeArrowheads="1"/>
          </p:cNvSpPr>
          <p:nvPr/>
        </p:nvSpPr>
        <p:spPr bwMode="auto">
          <a:xfrm>
            <a:off x="3132138" y="4005263"/>
            <a:ext cx="2160587" cy="2444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4" name="正方形/長方形 29"/>
          <p:cNvSpPr>
            <a:spLocks noChangeArrowheads="1"/>
          </p:cNvSpPr>
          <p:nvPr/>
        </p:nvSpPr>
        <p:spPr bwMode="auto">
          <a:xfrm>
            <a:off x="2416175" y="4913313"/>
            <a:ext cx="931863"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5" name="正方形/長方形 2"/>
          <p:cNvSpPr>
            <a:spLocks noChangeArrowheads="1"/>
          </p:cNvSpPr>
          <p:nvPr/>
        </p:nvSpPr>
        <p:spPr bwMode="auto">
          <a:xfrm>
            <a:off x="7499350" y="4054475"/>
            <a:ext cx="673100" cy="246063"/>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6" name="正方形/長方形 13"/>
          <p:cNvSpPr>
            <a:spLocks noChangeArrowheads="1"/>
          </p:cNvSpPr>
          <p:nvPr/>
        </p:nvSpPr>
        <p:spPr bwMode="auto">
          <a:xfrm>
            <a:off x="346075" y="2384425"/>
            <a:ext cx="8474075" cy="349250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7" name="正方形/長方形 19"/>
          <p:cNvSpPr>
            <a:spLocks noChangeArrowheads="1"/>
          </p:cNvSpPr>
          <p:nvPr/>
        </p:nvSpPr>
        <p:spPr bwMode="auto">
          <a:xfrm flipV="1">
            <a:off x="3038475" y="2427288"/>
            <a:ext cx="619125" cy="2841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6638" name="正方形/長方形 5"/>
          <p:cNvSpPr>
            <a:spLocks noChangeArrowheads="1"/>
          </p:cNvSpPr>
          <p:nvPr/>
        </p:nvSpPr>
        <p:spPr bwMode="auto">
          <a:xfrm>
            <a:off x="4322763" y="2508250"/>
            <a:ext cx="4478337" cy="134938"/>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89BED5E4-375B-4997-BD4C-09B9B00E4B5A}" type="slidenum">
              <a:rPr kumimoji="0" lang="en-US" altLang="ja-JP"/>
              <a:pPr algn="r" eaLnBrk="1" hangingPunct="1"/>
              <a:t>23</a:t>
            </a:fld>
            <a:endParaRPr kumimoji="0" lang="en-US" altLang="ja-JP"/>
          </a:p>
        </p:txBody>
      </p:sp>
      <p:sp>
        <p:nvSpPr>
          <p:cNvPr id="24579" name="Rectangle 5"/>
          <p:cNvSpPr>
            <a:spLocks noGrp="1" noChangeArrowheads="1"/>
          </p:cNvSpPr>
          <p:nvPr>
            <p:ph type="ctrTitle"/>
          </p:nvPr>
        </p:nvSpPr>
        <p:spPr>
          <a:xfrm>
            <a:off x="395288" y="260350"/>
            <a:ext cx="7777162" cy="647700"/>
          </a:xfrm>
        </p:spPr>
        <p:txBody>
          <a:bodyPr/>
          <a:lstStyle/>
          <a:p>
            <a:pPr eaLnBrk="1" hangingPunct="1">
              <a:defRPr/>
            </a:pPr>
            <a:r>
              <a:rPr lang="en-US" altLang="ja-JP" sz="2000" b="1" dirty="0"/>
              <a:t>10-2.</a:t>
            </a:r>
            <a:r>
              <a:rPr lang="ja-JP" altLang="en-US" sz="2000" b="1" dirty="0"/>
              <a:t>物件情報一覧</a:t>
            </a:r>
            <a:r>
              <a:rPr lang="ja-JP" altLang="en-US" sz="2000" b="1" dirty="0">
                <a:solidFill>
                  <a:srgbClr val="009999"/>
                </a:solidFill>
              </a:rPr>
              <a:t>（</a:t>
            </a:r>
            <a:r>
              <a:rPr lang="ja-JP" altLang="en-US" sz="2000" b="1" dirty="0">
                <a:solidFill>
                  <a:srgbClr val="009999"/>
                </a:solidFill>
                <a:latin typeface="+mn-ea"/>
              </a:rPr>
              <a:t>物件詳細確認</a:t>
            </a:r>
            <a:r>
              <a:rPr lang="ja-JP" altLang="en-US" sz="2000" b="1" dirty="0">
                <a:solidFill>
                  <a:srgbClr val="009999"/>
                </a:solidFill>
              </a:rPr>
              <a:t>）</a:t>
            </a:r>
          </a:p>
        </p:txBody>
      </p:sp>
      <p:pic>
        <p:nvPicPr>
          <p:cNvPr id="27652"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700213"/>
            <a:ext cx="84740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②物件詳細確認（</a:t>
            </a:r>
            <a:r>
              <a:rPr lang="ja-JP" altLang="en-US" sz="1200" b="1" dirty="0">
                <a:solidFill>
                  <a:schemeClr val="tx1"/>
                </a:solidFill>
              </a:rPr>
              <a:t>物件情報を取り込んでいるクライアント様用</a:t>
            </a:r>
            <a:r>
              <a:rPr lang="ja-JP" altLang="en-US" sz="1200" b="1" dirty="0">
                <a:solidFill>
                  <a:schemeClr val="tx1"/>
                </a:solidFill>
                <a:latin typeface="+mn-ea"/>
                <a:ea typeface="+mn-ea"/>
              </a:rPr>
              <a:t>）</a:t>
            </a:r>
            <a:endParaRPr lang="en-US" altLang="ja-JP" sz="1200" b="1" dirty="0">
              <a:solidFill>
                <a:schemeClr val="tx1"/>
              </a:solidFill>
              <a:latin typeface="+mn-ea"/>
              <a:ea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物件番号をクリックすると、登録済みの物件詳細が表示されます。</a:t>
            </a:r>
          </a:p>
        </p:txBody>
      </p:sp>
      <p:sp>
        <p:nvSpPr>
          <p:cNvPr id="27655" name="正方形/長方形 13"/>
          <p:cNvSpPr>
            <a:spLocks noChangeArrowheads="1"/>
          </p:cNvSpPr>
          <p:nvPr/>
        </p:nvSpPr>
        <p:spPr bwMode="auto">
          <a:xfrm>
            <a:off x="5302250" y="3905250"/>
            <a:ext cx="1727200" cy="231775"/>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7656" name="正方形/長方形 14"/>
          <p:cNvSpPr>
            <a:spLocks noChangeArrowheads="1"/>
          </p:cNvSpPr>
          <p:nvPr/>
        </p:nvSpPr>
        <p:spPr bwMode="auto">
          <a:xfrm>
            <a:off x="5237163" y="4359275"/>
            <a:ext cx="504825" cy="149225"/>
          </a:xfrm>
          <a:prstGeom prst="rect">
            <a:avLst/>
          </a:prstGeom>
          <a:solidFill>
            <a:srgbClr val="DD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7657" name="正方形/長方形 2"/>
          <p:cNvSpPr>
            <a:spLocks noChangeArrowheads="1"/>
          </p:cNvSpPr>
          <p:nvPr/>
        </p:nvSpPr>
        <p:spPr bwMode="auto">
          <a:xfrm>
            <a:off x="6948488" y="177323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7658" name="正方形/長方形 13"/>
          <p:cNvSpPr>
            <a:spLocks noChangeArrowheads="1"/>
          </p:cNvSpPr>
          <p:nvPr/>
        </p:nvSpPr>
        <p:spPr bwMode="auto">
          <a:xfrm>
            <a:off x="350838" y="1595438"/>
            <a:ext cx="8475662" cy="35623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3" name="図 2"/>
          <p:cNvPicPr>
            <a:picLocks noChangeAspect="1"/>
          </p:cNvPicPr>
          <p:nvPr/>
        </p:nvPicPr>
        <p:blipFill>
          <a:blip r:embed="rId3"/>
          <a:stretch>
            <a:fillRect/>
          </a:stretch>
        </p:blipFill>
        <p:spPr>
          <a:xfrm>
            <a:off x="2484438" y="3065463"/>
            <a:ext cx="6186487" cy="3032125"/>
          </a:xfrm>
          <a:prstGeom prst="rect">
            <a:avLst/>
          </a:prstGeom>
          <a:effectLst>
            <a:outerShdw blurRad="50800" dist="38100" dir="8100000" algn="tr" rotWithShape="0">
              <a:prstClr val="black">
                <a:alpha val="40000"/>
              </a:prstClr>
            </a:outerShdw>
          </a:effectLst>
        </p:spPr>
      </p:pic>
      <p:sp>
        <p:nvSpPr>
          <p:cNvPr id="27660" name="正方形/長方形 14"/>
          <p:cNvSpPr>
            <a:spLocks noChangeArrowheads="1"/>
          </p:cNvSpPr>
          <p:nvPr/>
        </p:nvSpPr>
        <p:spPr bwMode="auto">
          <a:xfrm>
            <a:off x="2484438" y="3082925"/>
            <a:ext cx="6186487" cy="3014663"/>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 name="曲折矢印 3"/>
          <p:cNvSpPr/>
          <p:nvPr/>
        </p:nvSpPr>
        <p:spPr bwMode="auto">
          <a:xfrm rot="10800000" flipH="1">
            <a:off x="1116013" y="3716338"/>
            <a:ext cx="1584325" cy="865187"/>
          </a:xfrm>
          <a:prstGeom prst="bentArrow">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ja-JP" altLang="en-US"/>
          </a:p>
        </p:txBody>
      </p:sp>
      <p:sp>
        <p:nvSpPr>
          <p:cNvPr id="27662" name="正方形/長方形 19"/>
          <p:cNvSpPr>
            <a:spLocks noChangeArrowheads="1"/>
          </p:cNvSpPr>
          <p:nvPr/>
        </p:nvSpPr>
        <p:spPr bwMode="auto">
          <a:xfrm flipV="1">
            <a:off x="971550" y="3332163"/>
            <a:ext cx="619125" cy="2841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7663" name="正方形/長方形 5"/>
          <p:cNvSpPr>
            <a:spLocks noChangeArrowheads="1"/>
          </p:cNvSpPr>
          <p:nvPr/>
        </p:nvSpPr>
        <p:spPr bwMode="auto">
          <a:xfrm>
            <a:off x="4322763" y="1781175"/>
            <a:ext cx="4478337" cy="134938"/>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724025"/>
            <a:ext cx="8475662"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AF6F8052-C9C0-400F-95CB-610E52E713E9}" type="slidenum">
              <a:rPr kumimoji="0" lang="en-US" altLang="ja-JP"/>
              <a:pPr algn="r" eaLnBrk="1" hangingPunct="1"/>
              <a:t>24</a:t>
            </a:fld>
            <a:endParaRPr kumimoji="0" lang="en-US" altLang="ja-JP"/>
          </a:p>
        </p:txBody>
      </p:sp>
      <p:sp>
        <p:nvSpPr>
          <p:cNvPr id="25604" name="Rectangle 5"/>
          <p:cNvSpPr>
            <a:spLocks noGrp="1" noChangeArrowheads="1"/>
          </p:cNvSpPr>
          <p:nvPr>
            <p:ph type="ctrTitle"/>
          </p:nvPr>
        </p:nvSpPr>
        <p:spPr>
          <a:xfrm>
            <a:off x="395288" y="260350"/>
            <a:ext cx="7777162" cy="647700"/>
          </a:xfrm>
        </p:spPr>
        <p:txBody>
          <a:bodyPr/>
          <a:lstStyle/>
          <a:p>
            <a:pPr eaLnBrk="1" hangingPunct="1">
              <a:defRPr/>
            </a:pPr>
            <a:r>
              <a:rPr lang="en-US" altLang="ja-JP" sz="2000" b="1" dirty="0"/>
              <a:t>10-3.</a:t>
            </a:r>
            <a:r>
              <a:rPr lang="ja-JP" altLang="en-US" sz="2000" b="1" dirty="0"/>
              <a:t>物件情報一覧（</a:t>
            </a:r>
            <a:r>
              <a:rPr lang="ja-JP" altLang="en-US" sz="2000" b="1" dirty="0">
                <a:solidFill>
                  <a:srgbClr val="009999"/>
                </a:solidFill>
                <a:latin typeface="+mn-ea"/>
              </a:rPr>
              <a:t>契約者詳細確認　</a:t>
            </a:r>
            <a:r>
              <a:rPr lang="en-US" altLang="ja-JP" sz="2000" b="1" dirty="0">
                <a:solidFill>
                  <a:srgbClr val="009999"/>
                </a:solidFill>
                <a:latin typeface="+mn-ea"/>
              </a:rPr>
              <a:t>1/3</a:t>
            </a:r>
            <a:r>
              <a:rPr lang="ja-JP" altLang="en-US" sz="2000" b="1" dirty="0"/>
              <a:t>）</a:t>
            </a:r>
          </a:p>
        </p:txBody>
      </p:sp>
      <p:sp>
        <p:nvSpPr>
          <p:cNvPr id="9" name="Rectangle 10"/>
          <p:cNvSpPr>
            <a:spLocks noChangeArrowheads="1"/>
          </p:cNvSpPr>
          <p:nvPr/>
        </p:nvSpPr>
        <p:spPr bwMode="auto">
          <a:xfrm>
            <a:off x="185738" y="1035050"/>
            <a:ext cx="474662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③契約者詳細確認（</a:t>
            </a:r>
            <a:r>
              <a:rPr lang="ja-JP" altLang="en-US" sz="1200" b="1" dirty="0">
                <a:solidFill>
                  <a:schemeClr val="tx1"/>
                </a:solidFill>
              </a:rPr>
              <a:t>契約者情報を取り込んでいるクライアント様用</a:t>
            </a:r>
            <a:r>
              <a:rPr lang="ja-JP" altLang="en-US" sz="1200" b="1" dirty="0">
                <a:solidFill>
                  <a:schemeClr val="tx1"/>
                </a:solidFill>
                <a:latin typeface="+mn-ea"/>
                <a:ea typeface="+mn-ea"/>
              </a:rPr>
              <a:t>）</a:t>
            </a:r>
            <a:endParaRPr lang="en-US" altLang="ja-JP" sz="1200" b="1" dirty="0">
              <a:solidFill>
                <a:schemeClr val="tx1"/>
              </a:solidFill>
              <a:latin typeface="+mn-ea"/>
              <a:ea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契約者番号をクリックすると、登録済みの契約者詳細が表示されます。</a:t>
            </a:r>
          </a:p>
        </p:txBody>
      </p:sp>
      <p:sp>
        <p:nvSpPr>
          <p:cNvPr id="28679" name="正方形/長方形 13"/>
          <p:cNvSpPr>
            <a:spLocks noChangeArrowheads="1"/>
          </p:cNvSpPr>
          <p:nvPr/>
        </p:nvSpPr>
        <p:spPr bwMode="auto">
          <a:xfrm>
            <a:off x="5292725" y="3927475"/>
            <a:ext cx="1727200"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0" name="正方形/長方形 14"/>
          <p:cNvSpPr>
            <a:spLocks noChangeArrowheads="1"/>
          </p:cNvSpPr>
          <p:nvPr/>
        </p:nvSpPr>
        <p:spPr bwMode="auto">
          <a:xfrm>
            <a:off x="5219700" y="4292600"/>
            <a:ext cx="504825" cy="149225"/>
          </a:xfrm>
          <a:prstGeom prst="rect">
            <a:avLst/>
          </a:prstGeom>
          <a:solidFill>
            <a:srgbClr val="FFFFFF"/>
          </a:solidFill>
          <a:ln w="28575" algn="ctr">
            <a:solidFill>
              <a:srgbClr val="FFFFFF"/>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1" name="正方形/長方形 2"/>
          <p:cNvSpPr>
            <a:spLocks noChangeArrowheads="1"/>
          </p:cNvSpPr>
          <p:nvPr/>
        </p:nvSpPr>
        <p:spPr bwMode="auto">
          <a:xfrm>
            <a:off x="7164388" y="1773238"/>
            <a:ext cx="10080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2" name="正方形/長方形 2"/>
          <p:cNvSpPr>
            <a:spLocks noChangeArrowheads="1"/>
          </p:cNvSpPr>
          <p:nvPr/>
        </p:nvSpPr>
        <p:spPr bwMode="auto">
          <a:xfrm>
            <a:off x="7164388" y="3314700"/>
            <a:ext cx="720725" cy="185738"/>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3" name="正方形/長方形 19"/>
          <p:cNvSpPr>
            <a:spLocks noChangeArrowheads="1"/>
          </p:cNvSpPr>
          <p:nvPr/>
        </p:nvSpPr>
        <p:spPr bwMode="auto">
          <a:xfrm>
            <a:off x="4500563" y="4691063"/>
            <a:ext cx="1223962" cy="217487"/>
          </a:xfrm>
          <a:prstGeom prst="rect">
            <a:avLst/>
          </a:prstGeom>
          <a:solidFill>
            <a:srgbClr val="DD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4" name="正方形/長方形 22"/>
          <p:cNvSpPr>
            <a:spLocks noChangeArrowheads="1"/>
          </p:cNvSpPr>
          <p:nvPr/>
        </p:nvSpPr>
        <p:spPr bwMode="auto">
          <a:xfrm>
            <a:off x="4492625" y="5313363"/>
            <a:ext cx="931863" cy="84137"/>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85" name="正方形/長方形 15"/>
          <p:cNvSpPr>
            <a:spLocks noChangeArrowheads="1"/>
          </p:cNvSpPr>
          <p:nvPr/>
        </p:nvSpPr>
        <p:spPr bwMode="auto">
          <a:xfrm>
            <a:off x="350838" y="1697038"/>
            <a:ext cx="8475662" cy="34607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2" name="図 1"/>
          <p:cNvPicPr>
            <a:picLocks noChangeAspect="1"/>
          </p:cNvPicPr>
          <p:nvPr/>
        </p:nvPicPr>
        <p:blipFill>
          <a:blip r:embed="rId3"/>
          <a:stretch>
            <a:fillRect/>
          </a:stretch>
        </p:blipFill>
        <p:spPr>
          <a:xfrm>
            <a:off x="2843213" y="3632200"/>
            <a:ext cx="5184775" cy="2533650"/>
          </a:xfrm>
          <a:prstGeom prst="rect">
            <a:avLst/>
          </a:prstGeom>
          <a:effectLst>
            <a:outerShdw blurRad="50800" dist="38100" dir="8100000" algn="tr" rotWithShape="0">
              <a:prstClr val="black">
                <a:alpha val="40000"/>
              </a:prstClr>
            </a:outerShdw>
          </a:effectLst>
        </p:spPr>
      </p:pic>
      <p:sp>
        <p:nvSpPr>
          <p:cNvPr id="28687" name="正方形/長方形 16"/>
          <p:cNvSpPr>
            <a:spLocks noChangeArrowheads="1"/>
          </p:cNvSpPr>
          <p:nvPr/>
        </p:nvSpPr>
        <p:spPr bwMode="auto">
          <a:xfrm>
            <a:off x="2828925" y="3668713"/>
            <a:ext cx="5199063" cy="249713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 name="曲折矢印 3"/>
          <p:cNvSpPr/>
          <p:nvPr/>
        </p:nvSpPr>
        <p:spPr bwMode="auto">
          <a:xfrm rot="10800000" flipH="1">
            <a:off x="1403350" y="3716338"/>
            <a:ext cx="1584325" cy="865187"/>
          </a:xfrm>
          <a:prstGeom prst="bentArrow">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ja-JP" altLang="en-US"/>
          </a:p>
        </p:txBody>
      </p:sp>
      <p:sp>
        <p:nvSpPr>
          <p:cNvPr id="28689" name="正方形/長方形 5"/>
          <p:cNvSpPr>
            <a:spLocks noChangeArrowheads="1"/>
          </p:cNvSpPr>
          <p:nvPr/>
        </p:nvSpPr>
        <p:spPr bwMode="auto">
          <a:xfrm>
            <a:off x="4500563" y="1838325"/>
            <a:ext cx="4300537" cy="13335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8690" name="正方形/長方形 19"/>
          <p:cNvSpPr>
            <a:spLocks noChangeArrowheads="1"/>
          </p:cNvSpPr>
          <p:nvPr/>
        </p:nvSpPr>
        <p:spPr bwMode="auto">
          <a:xfrm flipV="1">
            <a:off x="971550" y="3286125"/>
            <a:ext cx="2376488" cy="3302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7DDEE9FC-1185-4987-A7C1-63A3DE4A59C0}" type="slidenum">
              <a:rPr kumimoji="0" lang="en-US" altLang="ja-JP"/>
              <a:pPr algn="r" eaLnBrk="1" hangingPunct="1"/>
              <a:t>25</a:t>
            </a:fld>
            <a:endParaRPr kumimoji="0" lang="en-US" altLang="ja-JP"/>
          </a:p>
        </p:txBody>
      </p:sp>
      <p:sp>
        <p:nvSpPr>
          <p:cNvPr id="26627" name="Rectangle 5"/>
          <p:cNvSpPr>
            <a:spLocks noGrp="1" noChangeArrowheads="1"/>
          </p:cNvSpPr>
          <p:nvPr>
            <p:ph type="ctrTitle"/>
          </p:nvPr>
        </p:nvSpPr>
        <p:spPr>
          <a:xfrm>
            <a:off x="395288" y="260350"/>
            <a:ext cx="7777162" cy="647700"/>
          </a:xfrm>
        </p:spPr>
        <p:txBody>
          <a:bodyPr/>
          <a:lstStyle/>
          <a:p>
            <a:pPr eaLnBrk="1" hangingPunct="1">
              <a:defRPr/>
            </a:pPr>
            <a:r>
              <a:rPr lang="en-US" altLang="ja-JP" sz="2000" b="1" dirty="0"/>
              <a:t>10-3.</a:t>
            </a:r>
            <a:r>
              <a:rPr lang="ja-JP" altLang="en-US" sz="2000" b="1" dirty="0"/>
              <a:t>物件情報一覧（</a:t>
            </a:r>
            <a:r>
              <a:rPr lang="ja-JP" altLang="en-US" sz="2000" b="1" dirty="0">
                <a:solidFill>
                  <a:srgbClr val="009999"/>
                </a:solidFill>
                <a:latin typeface="+mn-ea"/>
              </a:rPr>
              <a:t>契約者詳細確認　</a:t>
            </a:r>
            <a:r>
              <a:rPr lang="en-US" altLang="ja-JP" sz="2000" b="1" dirty="0">
                <a:solidFill>
                  <a:srgbClr val="009999"/>
                </a:solidFill>
                <a:latin typeface="+mn-ea"/>
              </a:rPr>
              <a:t>2/3</a:t>
            </a:r>
            <a:r>
              <a:rPr lang="ja-JP" altLang="en-US" sz="2000" b="1" dirty="0"/>
              <a:t>）</a:t>
            </a:r>
          </a:p>
        </p:txBody>
      </p:sp>
      <p:sp>
        <p:nvSpPr>
          <p:cNvPr id="9" name="Rectangle 10"/>
          <p:cNvSpPr>
            <a:spLocks noChangeArrowheads="1"/>
          </p:cNvSpPr>
          <p:nvPr/>
        </p:nvSpPr>
        <p:spPr bwMode="auto">
          <a:xfrm>
            <a:off x="185738" y="1035050"/>
            <a:ext cx="489108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rPr>
              <a:t>③契約者詳細確認（</a:t>
            </a:r>
            <a:r>
              <a:rPr lang="ja-JP" altLang="en-US" sz="1200" b="1" dirty="0">
                <a:solidFill>
                  <a:schemeClr val="tx1"/>
                </a:solidFill>
              </a:rPr>
              <a:t>契約者情報を取り込んでいるクライアント様用</a:t>
            </a:r>
            <a:r>
              <a:rPr lang="ja-JP" altLang="en-US" sz="1200" b="1" dirty="0">
                <a:solidFill>
                  <a:schemeClr val="tx1"/>
                </a:solidFill>
                <a:latin typeface="+mn-ea"/>
              </a:rPr>
              <a:t>）</a:t>
            </a:r>
            <a:endParaRPr lang="en-US" altLang="ja-JP" sz="1200" b="1" dirty="0">
              <a:solidFill>
                <a:schemeClr val="tx1"/>
              </a:solidFill>
              <a:latin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設備タブを開くと、登録済みの設備表ファイルをダウンロードできます。</a:t>
            </a:r>
            <a:endParaRPr lang="en-US" altLang="ja-JP" sz="1600" b="1" dirty="0">
              <a:solidFill>
                <a:schemeClr val="tx1"/>
              </a:solidFill>
              <a:latin typeface="+mn-ea"/>
            </a:endParaRPr>
          </a:p>
        </p:txBody>
      </p:sp>
      <p:pic>
        <p:nvPicPr>
          <p:cNvPr id="29702" name="図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628775"/>
            <a:ext cx="45164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テキスト ボックス 1"/>
          <p:cNvSpPr txBox="1">
            <a:spLocks noChangeArrowheads="1"/>
          </p:cNvSpPr>
          <p:nvPr/>
        </p:nvSpPr>
        <p:spPr bwMode="auto">
          <a:xfrm>
            <a:off x="2133600" y="189865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①</a:t>
            </a:r>
          </a:p>
        </p:txBody>
      </p:sp>
      <p:sp>
        <p:nvSpPr>
          <p:cNvPr id="29704" name="テキスト ボックス 1"/>
          <p:cNvSpPr txBox="1">
            <a:spLocks noChangeArrowheads="1"/>
          </p:cNvSpPr>
          <p:nvPr/>
        </p:nvSpPr>
        <p:spPr bwMode="auto">
          <a:xfrm>
            <a:off x="949325" y="29765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②</a:t>
            </a:r>
          </a:p>
        </p:txBody>
      </p:sp>
      <p:pic>
        <p:nvPicPr>
          <p:cNvPr id="29705" name="図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908425"/>
            <a:ext cx="37052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正方形/長方形 13"/>
          <p:cNvSpPr>
            <a:spLocks noChangeArrowheads="1"/>
          </p:cNvSpPr>
          <p:nvPr/>
        </p:nvSpPr>
        <p:spPr bwMode="auto">
          <a:xfrm>
            <a:off x="539750" y="1793875"/>
            <a:ext cx="4392613" cy="1951038"/>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9707" name="正方形/長方形 14"/>
          <p:cNvSpPr>
            <a:spLocks noChangeArrowheads="1"/>
          </p:cNvSpPr>
          <p:nvPr/>
        </p:nvSpPr>
        <p:spPr bwMode="auto">
          <a:xfrm>
            <a:off x="1703388" y="3914775"/>
            <a:ext cx="3705225" cy="237807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9708" name="下矢印 5"/>
          <p:cNvSpPr>
            <a:spLocks noChangeArrowheads="1"/>
          </p:cNvSpPr>
          <p:nvPr/>
        </p:nvSpPr>
        <p:spPr bwMode="auto">
          <a:xfrm>
            <a:off x="1954213" y="3386138"/>
            <a:ext cx="360362" cy="504825"/>
          </a:xfrm>
          <a:prstGeom prst="downArrow">
            <a:avLst>
              <a:gd name="adj1" fmla="val 50000"/>
              <a:gd name="adj2" fmla="val 49932"/>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9709" name="正方形/長方形 19"/>
          <p:cNvSpPr>
            <a:spLocks noChangeArrowheads="1"/>
          </p:cNvSpPr>
          <p:nvPr/>
        </p:nvSpPr>
        <p:spPr bwMode="auto">
          <a:xfrm flipV="1">
            <a:off x="1547813" y="2855913"/>
            <a:ext cx="1233487" cy="3238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29710" name="正方形/長方形 19"/>
          <p:cNvSpPr>
            <a:spLocks noChangeArrowheads="1"/>
          </p:cNvSpPr>
          <p:nvPr/>
        </p:nvSpPr>
        <p:spPr bwMode="auto">
          <a:xfrm flipV="1">
            <a:off x="1327150" y="2060575"/>
            <a:ext cx="796925" cy="3841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87046B07-7A08-405C-AB7B-0815149E3C7C}" type="slidenum">
              <a:rPr kumimoji="0" lang="en-US" altLang="ja-JP"/>
              <a:pPr algn="r" eaLnBrk="1" hangingPunct="1"/>
              <a:t>26</a:t>
            </a:fld>
            <a:endParaRPr kumimoji="0" lang="en-US" altLang="ja-JP"/>
          </a:p>
        </p:txBody>
      </p:sp>
      <p:sp>
        <p:nvSpPr>
          <p:cNvPr id="27651" name="Rectangle 5"/>
          <p:cNvSpPr>
            <a:spLocks noGrp="1" noChangeArrowheads="1"/>
          </p:cNvSpPr>
          <p:nvPr>
            <p:ph type="ctrTitle"/>
          </p:nvPr>
        </p:nvSpPr>
        <p:spPr>
          <a:xfrm>
            <a:off x="395288" y="260350"/>
            <a:ext cx="7777162" cy="647700"/>
          </a:xfrm>
        </p:spPr>
        <p:txBody>
          <a:bodyPr/>
          <a:lstStyle/>
          <a:p>
            <a:pPr eaLnBrk="1" hangingPunct="1">
              <a:defRPr/>
            </a:pPr>
            <a:r>
              <a:rPr lang="en-US" altLang="ja-JP" sz="2000" b="1" dirty="0"/>
              <a:t>10-3.</a:t>
            </a:r>
            <a:r>
              <a:rPr lang="ja-JP" altLang="en-US" sz="2000" b="1" dirty="0"/>
              <a:t>物件情報一覧（</a:t>
            </a:r>
            <a:r>
              <a:rPr lang="ja-JP" altLang="en-US" sz="2000" b="1" dirty="0">
                <a:solidFill>
                  <a:srgbClr val="009999"/>
                </a:solidFill>
                <a:latin typeface="+mn-ea"/>
              </a:rPr>
              <a:t>契約者詳細確認　</a:t>
            </a:r>
            <a:r>
              <a:rPr lang="en-US" altLang="ja-JP" sz="2000" b="1" dirty="0">
                <a:solidFill>
                  <a:srgbClr val="009999"/>
                </a:solidFill>
                <a:latin typeface="+mn-ea"/>
              </a:rPr>
              <a:t>3/3</a:t>
            </a:r>
            <a:r>
              <a:rPr lang="ja-JP" altLang="en-US" sz="2000" b="1" dirty="0"/>
              <a:t>）</a:t>
            </a:r>
          </a:p>
        </p:txBody>
      </p:sp>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rPr>
              <a:t>③契約者詳細確認（</a:t>
            </a:r>
            <a:r>
              <a:rPr lang="ja-JP" altLang="en-US" sz="1200" b="1" dirty="0">
                <a:solidFill>
                  <a:schemeClr val="tx1"/>
                </a:solidFill>
              </a:rPr>
              <a:t>契約者情報を取り込んでいる</a:t>
            </a:r>
            <a:r>
              <a:rPr lang="en-US" altLang="ja-JP" sz="1200" b="1" dirty="0">
                <a:solidFill>
                  <a:schemeClr val="tx1"/>
                </a:solidFill>
              </a:rPr>
              <a:t>CL</a:t>
            </a:r>
            <a:r>
              <a:rPr lang="ja-JP" altLang="en-US" sz="1200" b="1" dirty="0">
                <a:solidFill>
                  <a:schemeClr val="tx1"/>
                </a:solidFill>
              </a:rPr>
              <a:t>用</a:t>
            </a:r>
            <a:r>
              <a:rPr lang="ja-JP" altLang="en-US" sz="1200" b="1" dirty="0">
                <a:solidFill>
                  <a:schemeClr val="tx1"/>
                </a:solidFill>
                <a:latin typeface="+mn-ea"/>
              </a:rPr>
              <a:t>）</a:t>
            </a:r>
            <a:endParaRPr lang="en-US" altLang="ja-JP" sz="1200" b="1" dirty="0">
              <a:solidFill>
                <a:schemeClr val="tx1"/>
              </a:solidFill>
              <a:latin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「アップロード」をクリックするとファイル登録画面が開き、設備表ファイルアップロードが可能です。</a:t>
            </a:r>
            <a:endParaRPr lang="en-US" altLang="ja-JP" sz="1600" b="1" dirty="0">
              <a:solidFill>
                <a:schemeClr val="tx1"/>
              </a:solidFill>
              <a:latin typeface="+mn-ea"/>
            </a:endParaRPr>
          </a:p>
        </p:txBody>
      </p:sp>
      <p:sp>
        <p:nvSpPr>
          <p:cNvPr id="30726" name="正方形/長方形 13"/>
          <p:cNvSpPr>
            <a:spLocks noChangeArrowheads="1"/>
          </p:cNvSpPr>
          <p:nvPr/>
        </p:nvSpPr>
        <p:spPr bwMode="auto">
          <a:xfrm>
            <a:off x="5292725" y="3927475"/>
            <a:ext cx="1727200"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0727" name="正方形/長方形 14"/>
          <p:cNvSpPr>
            <a:spLocks noChangeArrowheads="1"/>
          </p:cNvSpPr>
          <p:nvPr/>
        </p:nvSpPr>
        <p:spPr bwMode="auto">
          <a:xfrm>
            <a:off x="5219700" y="4292600"/>
            <a:ext cx="504825" cy="149225"/>
          </a:xfrm>
          <a:prstGeom prst="rect">
            <a:avLst/>
          </a:prstGeom>
          <a:solidFill>
            <a:srgbClr val="FFFFFF"/>
          </a:solidFill>
          <a:ln w="28575" algn="ctr">
            <a:solidFill>
              <a:srgbClr val="FFFFFF"/>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30728" name="図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628775"/>
            <a:ext cx="45164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円/楕円 10"/>
          <p:cNvSpPr>
            <a:spLocks noChangeArrowheads="1"/>
          </p:cNvSpPr>
          <p:nvPr/>
        </p:nvSpPr>
        <p:spPr bwMode="auto">
          <a:xfrm>
            <a:off x="6821488" y="4924425"/>
            <a:ext cx="1063625" cy="44926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0730" name="テキスト ボックス 1"/>
          <p:cNvSpPr txBox="1">
            <a:spLocks noChangeArrowheads="1"/>
          </p:cNvSpPr>
          <p:nvPr/>
        </p:nvSpPr>
        <p:spPr bwMode="auto">
          <a:xfrm>
            <a:off x="7524750" y="4581525"/>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②</a:t>
            </a:r>
          </a:p>
        </p:txBody>
      </p:sp>
      <p:sp>
        <p:nvSpPr>
          <p:cNvPr id="30731" name="正方形/長方形 14"/>
          <p:cNvSpPr>
            <a:spLocks noChangeArrowheads="1"/>
          </p:cNvSpPr>
          <p:nvPr/>
        </p:nvSpPr>
        <p:spPr bwMode="auto">
          <a:xfrm>
            <a:off x="509588" y="1773238"/>
            <a:ext cx="4422775" cy="197167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307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3656013"/>
            <a:ext cx="641826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正方形/長方形 15"/>
          <p:cNvSpPr>
            <a:spLocks noChangeArrowheads="1"/>
          </p:cNvSpPr>
          <p:nvPr/>
        </p:nvSpPr>
        <p:spPr bwMode="auto">
          <a:xfrm>
            <a:off x="2120900" y="3656013"/>
            <a:ext cx="6411913" cy="25082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0734" name="下矢印 5"/>
          <p:cNvSpPr>
            <a:spLocks noChangeArrowheads="1"/>
          </p:cNvSpPr>
          <p:nvPr/>
        </p:nvSpPr>
        <p:spPr bwMode="auto">
          <a:xfrm>
            <a:off x="3995738" y="3357563"/>
            <a:ext cx="360362" cy="504825"/>
          </a:xfrm>
          <a:prstGeom prst="downArrow">
            <a:avLst>
              <a:gd name="adj1" fmla="val 50000"/>
              <a:gd name="adj2" fmla="val 49932"/>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0735" name="正方形/長方形 19"/>
          <p:cNvSpPr>
            <a:spLocks noChangeArrowheads="1"/>
          </p:cNvSpPr>
          <p:nvPr/>
        </p:nvSpPr>
        <p:spPr bwMode="auto">
          <a:xfrm flipV="1">
            <a:off x="3544888" y="2868613"/>
            <a:ext cx="1231900" cy="3238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DADDABEF-4CE5-4D82-BC31-F25E49570EE2}" type="slidenum">
              <a:rPr kumimoji="0" lang="en-US" altLang="ja-JP"/>
              <a:pPr algn="r" eaLnBrk="1" hangingPunct="1"/>
              <a:t>27</a:t>
            </a:fld>
            <a:endParaRPr kumimoji="0" lang="en-US" altLang="ja-JP"/>
          </a:p>
        </p:txBody>
      </p:sp>
      <p:sp>
        <p:nvSpPr>
          <p:cNvPr id="31747" name="Rectangle 5"/>
          <p:cNvSpPr>
            <a:spLocks noGrp="1" noChangeArrowheads="1"/>
          </p:cNvSpPr>
          <p:nvPr>
            <p:ph type="ctrTitle"/>
          </p:nvPr>
        </p:nvSpPr>
        <p:spPr>
          <a:xfrm>
            <a:off x="395288" y="260350"/>
            <a:ext cx="7777162" cy="647700"/>
          </a:xfrm>
          <a:noFill/>
        </p:spPr>
        <p:txBody>
          <a:bodyPr/>
          <a:lstStyle/>
          <a:p>
            <a:pPr eaLnBrk="1" hangingPunct="1"/>
            <a:r>
              <a:rPr lang="en-US" altLang="ja-JP" sz="2000" b="1"/>
              <a:t>10-4.</a:t>
            </a:r>
            <a:r>
              <a:rPr lang="ja-JP" altLang="en-US" sz="2000" b="1"/>
              <a:t>物件情報一覧（電話番号）</a:t>
            </a:r>
          </a:p>
        </p:txBody>
      </p:sp>
      <p:pic>
        <p:nvPicPr>
          <p:cNvPr id="31748"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700213"/>
            <a:ext cx="84740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④電話番号</a:t>
            </a:r>
            <a:endParaRPr lang="en-US" altLang="ja-JP" sz="1200" b="1" dirty="0">
              <a:solidFill>
                <a:schemeClr val="tx1"/>
              </a:solidFill>
              <a:latin typeface="+mn-ea"/>
              <a:ea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電話番号ボタンを押すと「クリップボードに電話番号をコピーします。</a:t>
            </a:r>
          </a:p>
        </p:txBody>
      </p:sp>
      <p:sp>
        <p:nvSpPr>
          <p:cNvPr id="31751" name="正方形/長方形 2"/>
          <p:cNvSpPr>
            <a:spLocks noChangeArrowheads="1"/>
          </p:cNvSpPr>
          <p:nvPr/>
        </p:nvSpPr>
        <p:spPr bwMode="auto">
          <a:xfrm>
            <a:off x="3132138" y="3284538"/>
            <a:ext cx="2160587" cy="2444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2" name="正方形/長方形 2"/>
          <p:cNvSpPr>
            <a:spLocks noChangeArrowheads="1"/>
          </p:cNvSpPr>
          <p:nvPr/>
        </p:nvSpPr>
        <p:spPr bwMode="auto">
          <a:xfrm>
            <a:off x="7505700" y="3338513"/>
            <a:ext cx="679450" cy="2444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3" name="正方形/長方形 13"/>
          <p:cNvSpPr>
            <a:spLocks noChangeArrowheads="1"/>
          </p:cNvSpPr>
          <p:nvPr/>
        </p:nvSpPr>
        <p:spPr bwMode="auto">
          <a:xfrm>
            <a:off x="2428875" y="4157663"/>
            <a:ext cx="1724025"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4" name="正方形/長方形 14"/>
          <p:cNvSpPr>
            <a:spLocks noChangeArrowheads="1"/>
          </p:cNvSpPr>
          <p:nvPr/>
        </p:nvSpPr>
        <p:spPr bwMode="auto">
          <a:xfrm>
            <a:off x="7092950" y="4241800"/>
            <a:ext cx="404813" cy="231775"/>
          </a:xfrm>
          <a:prstGeom prst="rect">
            <a:avLst/>
          </a:prstGeom>
          <a:solidFill>
            <a:srgbClr val="FFFFFF"/>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5" name="正方形/長方形 2"/>
          <p:cNvSpPr>
            <a:spLocks noChangeArrowheads="1"/>
          </p:cNvSpPr>
          <p:nvPr/>
        </p:nvSpPr>
        <p:spPr bwMode="auto">
          <a:xfrm>
            <a:off x="6948488" y="177323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6" name="正方形/長方形 13"/>
          <p:cNvSpPr>
            <a:spLocks noChangeArrowheads="1"/>
          </p:cNvSpPr>
          <p:nvPr/>
        </p:nvSpPr>
        <p:spPr bwMode="auto">
          <a:xfrm>
            <a:off x="336550" y="1676400"/>
            <a:ext cx="8489950" cy="357187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1757" name="正方形/長方形 19"/>
          <p:cNvSpPr>
            <a:spLocks noChangeArrowheads="1"/>
          </p:cNvSpPr>
          <p:nvPr/>
        </p:nvSpPr>
        <p:spPr bwMode="auto">
          <a:xfrm flipV="1">
            <a:off x="5648325" y="3025775"/>
            <a:ext cx="1233488" cy="3222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正方形/長方形 13"/>
          <p:cNvSpPr>
            <a:spLocks noChangeArrowheads="1"/>
          </p:cNvSpPr>
          <p:nvPr/>
        </p:nvSpPr>
        <p:spPr bwMode="auto">
          <a:xfrm>
            <a:off x="352425" y="1673225"/>
            <a:ext cx="8474075" cy="35750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2771"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612D5D97-CC6A-46F8-BAF8-743D13ED1BD4}" type="slidenum">
              <a:rPr kumimoji="0" lang="en-US" altLang="ja-JP"/>
              <a:pPr algn="r" eaLnBrk="1" hangingPunct="1"/>
              <a:t>28</a:t>
            </a:fld>
            <a:endParaRPr kumimoji="0" lang="en-US" altLang="ja-JP"/>
          </a:p>
        </p:txBody>
      </p:sp>
      <p:sp>
        <p:nvSpPr>
          <p:cNvPr id="32772" name="Rectangle 5"/>
          <p:cNvSpPr>
            <a:spLocks noGrp="1" noChangeArrowheads="1"/>
          </p:cNvSpPr>
          <p:nvPr>
            <p:ph type="ctrTitle"/>
          </p:nvPr>
        </p:nvSpPr>
        <p:spPr>
          <a:xfrm>
            <a:off x="395288" y="260350"/>
            <a:ext cx="7777162" cy="647700"/>
          </a:xfrm>
          <a:noFill/>
        </p:spPr>
        <p:txBody>
          <a:bodyPr/>
          <a:lstStyle/>
          <a:p>
            <a:pPr eaLnBrk="1" hangingPunct="1"/>
            <a:r>
              <a:rPr lang="en-US" altLang="ja-JP" sz="2000" b="1"/>
              <a:t>10-5.</a:t>
            </a:r>
            <a:r>
              <a:rPr lang="ja-JP" altLang="en-US" sz="2000" b="1"/>
              <a:t>物件情報一覧（物件表示）</a:t>
            </a:r>
          </a:p>
        </p:txBody>
      </p:sp>
      <p:pic>
        <p:nvPicPr>
          <p:cNvPr id="32773"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700213"/>
            <a:ext cx="84740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⑤物件表示</a:t>
            </a:r>
            <a:endParaRPr lang="en-US" altLang="ja-JP" sz="1200" b="1" dirty="0">
              <a:solidFill>
                <a:schemeClr val="tx1"/>
              </a:solidFill>
              <a:latin typeface="+mn-ea"/>
              <a:ea typeface="+mn-ea"/>
            </a:endParaRPr>
          </a:p>
        </p:txBody>
      </p:sp>
      <p:sp>
        <p:nvSpPr>
          <p:cNvPr id="13"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住所横のアイコンをクリックすると、</a:t>
            </a:r>
            <a:r>
              <a:rPr lang="en-US" altLang="ja-JP" sz="1600" b="1" dirty="0" err="1">
                <a:solidFill>
                  <a:schemeClr val="tx1"/>
                </a:solidFill>
                <a:latin typeface="+mn-ea"/>
              </a:rPr>
              <a:t>Googlemap</a:t>
            </a:r>
            <a:r>
              <a:rPr lang="ja-JP" altLang="en-US" sz="1600" b="1" dirty="0">
                <a:solidFill>
                  <a:schemeClr val="tx1"/>
                </a:solidFill>
                <a:latin typeface="+mn-ea"/>
              </a:rPr>
              <a:t>で地図が表示され物件の場所を確認できます。</a:t>
            </a:r>
          </a:p>
        </p:txBody>
      </p:sp>
      <p:sp>
        <p:nvSpPr>
          <p:cNvPr id="10" name="曲折矢印 9"/>
          <p:cNvSpPr/>
          <p:nvPr/>
        </p:nvSpPr>
        <p:spPr bwMode="auto">
          <a:xfrm rot="10800000">
            <a:off x="6227763" y="3716338"/>
            <a:ext cx="2160587" cy="936625"/>
          </a:xfrm>
          <a:prstGeom prst="bentArrow">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ja-JP" altLang="en-US"/>
          </a:p>
        </p:txBody>
      </p:sp>
      <p:pic>
        <p:nvPicPr>
          <p:cNvPr id="2" name="図 1"/>
          <p:cNvPicPr>
            <a:picLocks noChangeAspect="1"/>
          </p:cNvPicPr>
          <p:nvPr/>
        </p:nvPicPr>
        <p:blipFill>
          <a:blip r:embed="rId3"/>
          <a:stretch>
            <a:fillRect/>
          </a:stretch>
        </p:blipFill>
        <p:spPr>
          <a:xfrm>
            <a:off x="1020763" y="3573463"/>
            <a:ext cx="4846637" cy="2563812"/>
          </a:xfrm>
          <a:prstGeom prst="rect">
            <a:avLst/>
          </a:prstGeom>
          <a:effectLst>
            <a:outerShdw blurRad="50800" dist="38100" algn="l" rotWithShape="0">
              <a:prstClr val="black">
                <a:alpha val="40000"/>
              </a:prstClr>
            </a:outerShdw>
          </a:effectLst>
        </p:spPr>
      </p:pic>
      <p:sp>
        <p:nvSpPr>
          <p:cNvPr id="32778" name="正方形/長方形 2"/>
          <p:cNvSpPr>
            <a:spLocks noChangeArrowheads="1"/>
          </p:cNvSpPr>
          <p:nvPr/>
        </p:nvSpPr>
        <p:spPr bwMode="auto">
          <a:xfrm>
            <a:off x="3132138" y="3284538"/>
            <a:ext cx="2160587" cy="2444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2779" name="正方形/長方形 2"/>
          <p:cNvSpPr>
            <a:spLocks noChangeArrowheads="1"/>
          </p:cNvSpPr>
          <p:nvPr/>
        </p:nvSpPr>
        <p:spPr bwMode="auto">
          <a:xfrm>
            <a:off x="7505700" y="3338513"/>
            <a:ext cx="679450" cy="244475"/>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2780" name="正方形/長方形 2"/>
          <p:cNvSpPr>
            <a:spLocks noChangeArrowheads="1"/>
          </p:cNvSpPr>
          <p:nvPr/>
        </p:nvSpPr>
        <p:spPr bwMode="auto">
          <a:xfrm>
            <a:off x="6948488" y="177323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2781" name="正方形/長方形 14"/>
          <p:cNvSpPr>
            <a:spLocks noChangeArrowheads="1"/>
          </p:cNvSpPr>
          <p:nvPr/>
        </p:nvSpPr>
        <p:spPr bwMode="auto">
          <a:xfrm>
            <a:off x="1020763" y="3557588"/>
            <a:ext cx="4846637" cy="257968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2782" name="正方形/長方形 19"/>
          <p:cNvSpPr>
            <a:spLocks noChangeArrowheads="1"/>
          </p:cNvSpPr>
          <p:nvPr/>
        </p:nvSpPr>
        <p:spPr bwMode="auto">
          <a:xfrm flipV="1">
            <a:off x="8072438" y="3284538"/>
            <a:ext cx="414337" cy="3238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C632492A-9F6D-442D-8FCE-817EED2DE77C}" type="slidenum">
              <a:rPr kumimoji="0" lang="en-US" altLang="ja-JP"/>
              <a:pPr algn="r" eaLnBrk="1" hangingPunct="1"/>
              <a:t>29</a:t>
            </a:fld>
            <a:endParaRPr kumimoji="0" lang="en-US" altLang="ja-JP"/>
          </a:p>
        </p:txBody>
      </p:sp>
      <p:sp>
        <p:nvSpPr>
          <p:cNvPr id="33795" name="Rectangle 5"/>
          <p:cNvSpPr>
            <a:spLocks noGrp="1" noChangeArrowheads="1"/>
          </p:cNvSpPr>
          <p:nvPr>
            <p:ph type="ctrTitle"/>
          </p:nvPr>
        </p:nvSpPr>
        <p:spPr>
          <a:xfrm>
            <a:off x="395288" y="260350"/>
            <a:ext cx="7777162" cy="647700"/>
          </a:xfrm>
          <a:noFill/>
        </p:spPr>
        <p:txBody>
          <a:bodyPr/>
          <a:lstStyle/>
          <a:p>
            <a:pPr eaLnBrk="1" hangingPunct="1"/>
            <a:r>
              <a:rPr lang="en-US" altLang="ja-JP" sz="2000" b="1"/>
              <a:t>10-6.</a:t>
            </a:r>
            <a:r>
              <a:rPr lang="ja-JP" altLang="en-US" sz="2000" b="1"/>
              <a:t>物件情報一覧（検索機能）</a:t>
            </a:r>
          </a:p>
        </p:txBody>
      </p:sp>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⑥検索機能</a:t>
            </a:r>
            <a:endParaRPr lang="en-US" altLang="ja-JP" sz="1200" b="1" dirty="0">
              <a:solidFill>
                <a:schemeClr val="tx1"/>
              </a:solidFill>
              <a:latin typeface="+mn-ea"/>
              <a:ea typeface="+mn-ea"/>
            </a:endParaRPr>
          </a:p>
        </p:txBody>
      </p:sp>
      <p:sp>
        <p:nvSpPr>
          <p:cNvPr id="11" name="Rectangle 10"/>
          <p:cNvSpPr>
            <a:spLocks noChangeArrowheads="1"/>
          </p:cNvSpPr>
          <p:nvPr/>
        </p:nvSpPr>
        <p:spPr bwMode="auto">
          <a:xfrm>
            <a:off x="323850" y="1285875"/>
            <a:ext cx="86137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「検索」をクリックすると入力画面が表示されます。検索条件を指定すると該当のリストが表示</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されます。</a:t>
            </a:r>
          </a:p>
        </p:txBody>
      </p:sp>
      <p:pic>
        <p:nvPicPr>
          <p:cNvPr id="3379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133600"/>
            <a:ext cx="85058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正方形/長方形 2"/>
          <p:cNvSpPr>
            <a:spLocks noChangeArrowheads="1"/>
          </p:cNvSpPr>
          <p:nvPr/>
        </p:nvSpPr>
        <p:spPr bwMode="auto">
          <a:xfrm>
            <a:off x="5867400" y="2133600"/>
            <a:ext cx="2449513"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3800" name="四角形吹き出し 1"/>
          <p:cNvSpPr>
            <a:spLocks noChangeArrowheads="1"/>
          </p:cNvSpPr>
          <p:nvPr/>
        </p:nvSpPr>
        <p:spPr bwMode="auto">
          <a:xfrm>
            <a:off x="6684963" y="3213100"/>
            <a:ext cx="1728787" cy="576263"/>
          </a:xfrm>
          <a:prstGeom prst="wedgeRectCallout">
            <a:avLst>
              <a:gd name="adj1" fmla="val 62079"/>
              <a:gd name="adj2" fmla="val -145074"/>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a:solidFill>
                  <a:schemeClr val="bg1"/>
                </a:solidFill>
              </a:rPr>
              <a:t>検索ボタン右の</a:t>
            </a:r>
            <a:endParaRPr lang="en-US" altLang="ja-JP" sz="1200">
              <a:solidFill>
                <a:schemeClr val="bg1"/>
              </a:solidFill>
            </a:endParaRPr>
          </a:p>
          <a:p>
            <a:pPr algn="ctr" eaLnBrk="1" hangingPunct="1"/>
            <a:r>
              <a:rPr lang="ja-JP" altLang="en-US" sz="1200">
                <a:solidFill>
                  <a:schemeClr val="bg1"/>
                </a:solidFill>
              </a:rPr>
              <a:t>△ボタンが検索条件</a:t>
            </a:r>
            <a:endParaRPr lang="en-US" altLang="ja-JP" sz="1200">
              <a:solidFill>
                <a:schemeClr val="bg1"/>
              </a:solidFill>
            </a:endParaRPr>
          </a:p>
          <a:p>
            <a:pPr algn="ctr" eaLnBrk="1" hangingPunct="1"/>
            <a:r>
              <a:rPr lang="ja-JP" altLang="en-US" sz="1200">
                <a:solidFill>
                  <a:schemeClr val="bg1"/>
                </a:solidFill>
              </a:rPr>
              <a:t>画面です。</a:t>
            </a:r>
          </a:p>
        </p:txBody>
      </p:sp>
      <p:sp>
        <p:nvSpPr>
          <p:cNvPr id="33801" name="正方形/長方形 9"/>
          <p:cNvSpPr>
            <a:spLocks noChangeArrowheads="1"/>
          </p:cNvSpPr>
          <p:nvPr/>
        </p:nvSpPr>
        <p:spPr bwMode="auto">
          <a:xfrm>
            <a:off x="325438" y="2144713"/>
            <a:ext cx="8494712" cy="213042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3802" name="正方形/長方形 19"/>
          <p:cNvSpPr>
            <a:spLocks noChangeArrowheads="1"/>
          </p:cNvSpPr>
          <p:nvPr/>
        </p:nvSpPr>
        <p:spPr bwMode="auto">
          <a:xfrm flipV="1">
            <a:off x="8459788" y="2397125"/>
            <a:ext cx="360362" cy="2968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4B0B5A2F-94AF-41DE-9BC7-572BD766C7F0}" type="slidenum">
              <a:rPr kumimoji="0" lang="en-US" altLang="ja-JP"/>
              <a:pPr algn="r" eaLnBrk="1" hangingPunct="1"/>
              <a:t>3</a:t>
            </a:fld>
            <a:endParaRPr kumimoji="0" lang="en-US" altLang="ja-JP"/>
          </a:p>
        </p:txBody>
      </p:sp>
      <p:sp>
        <p:nvSpPr>
          <p:cNvPr id="7171" name="Rectangle 56"/>
          <p:cNvSpPr>
            <a:spLocks noGrp="1" noChangeArrowheads="1"/>
          </p:cNvSpPr>
          <p:nvPr>
            <p:ph type="ctrTitle"/>
          </p:nvPr>
        </p:nvSpPr>
        <p:spPr>
          <a:xfrm>
            <a:off x="323850" y="188913"/>
            <a:ext cx="5327650" cy="647700"/>
          </a:xfrm>
          <a:noFill/>
        </p:spPr>
        <p:txBody>
          <a:bodyPr/>
          <a:lstStyle/>
          <a:p>
            <a:pPr eaLnBrk="1" hangingPunct="1"/>
            <a:r>
              <a:rPr lang="ja-JP" altLang="en-US" b="1" dirty="0"/>
              <a:t>もくじ</a:t>
            </a:r>
          </a:p>
        </p:txBody>
      </p:sp>
      <p:grpSp>
        <p:nvGrpSpPr>
          <p:cNvPr id="7172" name="Group 66"/>
          <p:cNvGrpSpPr>
            <a:grpSpLocks/>
          </p:cNvGrpSpPr>
          <p:nvPr/>
        </p:nvGrpSpPr>
        <p:grpSpPr bwMode="auto">
          <a:xfrm>
            <a:off x="1042988" y="1052513"/>
            <a:ext cx="7231063" cy="4373562"/>
            <a:chOff x="313" y="1086"/>
            <a:chExt cx="4555" cy="1225"/>
          </a:xfrm>
        </p:grpSpPr>
        <p:sp>
          <p:nvSpPr>
            <p:cNvPr id="7173" name="Text Box 57"/>
            <p:cNvSpPr txBox="1">
              <a:spLocks noChangeArrowheads="1"/>
            </p:cNvSpPr>
            <p:nvPr/>
          </p:nvSpPr>
          <p:spPr bwMode="auto">
            <a:xfrm>
              <a:off x="313" y="1086"/>
              <a:ext cx="3357" cy="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＜各種機能＞</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8.</a:t>
              </a:r>
              <a:r>
                <a:rPr lang="ja-JP" altLang="en-US" sz="1200" dirty="0">
                  <a:solidFill>
                    <a:schemeClr val="tx1"/>
                  </a:solidFill>
                  <a:latin typeface="HG丸ｺﾞｼｯｸM-PRO" panose="020F0600000000000000" pitchFamily="50" charset="-128"/>
                  <a:ea typeface="HG丸ｺﾞｼｯｸM-PRO" panose="020F0600000000000000" pitchFamily="50" charset="-128"/>
                </a:rPr>
                <a:t>パスワード変更</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9.</a:t>
              </a:r>
              <a:r>
                <a:rPr lang="ja-JP" altLang="en-US" sz="1200" dirty="0">
                  <a:solidFill>
                    <a:schemeClr val="tx1"/>
                  </a:solidFill>
                  <a:latin typeface="HG丸ｺﾞｼｯｸM-PRO" panose="020F0600000000000000" pitchFamily="50" charset="-128"/>
                  <a:ea typeface="HG丸ｺﾞｼｯｸM-PRO" panose="020F0600000000000000" pitchFamily="50" charset="-128"/>
                </a:rPr>
                <a:t>各種ファイルダウンロード</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10-1.</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一覧表示</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buFont typeface="Wingdings" panose="05000000000000000000" pitchFamily="2" charset="2"/>
                <a:buNone/>
              </a:pPr>
              <a:r>
                <a:rPr lang="en-US" altLang="ja-JP" sz="1200" dirty="0">
                  <a:solidFill>
                    <a:schemeClr val="tx1"/>
                  </a:solidFill>
                  <a:latin typeface="HG丸ｺﾞｼｯｸM-PRO" panose="020F0600000000000000" pitchFamily="50" charset="-128"/>
                  <a:ea typeface="HG丸ｺﾞｼｯｸM-PRO" panose="020F0600000000000000" pitchFamily="50" charset="-128"/>
                </a:rPr>
                <a:t>   10-2.</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物件詳細確認</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10-3.</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契約者詳細確認</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10-4.</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電話番号</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10-5.</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物件表示</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10-6.</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検索機能</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10-7.</a:t>
              </a:r>
              <a:r>
                <a:rPr lang="ja-JP" altLang="en-US" sz="1200" dirty="0">
                  <a:solidFill>
                    <a:schemeClr val="tx1"/>
                  </a:solidFill>
                  <a:latin typeface="HG丸ｺﾞｼｯｸM-PRO" panose="020F0600000000000000" pitchFamily="50" charset="-128"/>
                  <a:ea typeface="HG丸ｺﾞｼｯｸM-PRO" panose="020F0600000000000000" pitchFamily="50" charset="-128"/>
                </a:rPr>
                <a:t>物件情報一覧</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その他機能</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11.</a:t>
              </a:r>
              <a:r>
                <a:rPr lang="ja-JP" altLang="en-US" sz="1200" dirty="0">
                  <a:solidFill>
                    <a:schemeClr val="tx1"/>
                  </a:solidFill>
                  <a:latin typeface="HG丸ｺﾞｼｯｸM-PRO" panose="020F0600000000000000" pitchFamily="50" charset="-128"/>
                  <a:ea typeface="HG丸ｺﾞｼｯｸM-PRO" panose="020F0600000000000000" pitchFamily="50" charset="-128"/>
                </a:rPr>
                <a:t>管理者ユーザ機能</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11-1.Preco</a:t>
              </a:r>
              <a:r>
                <a:rPr lang="ja-JP" altLang="en-US" sz="1200" dirty="0">
                  <a:solidFill>
                    <a:schemeClr val="tx1"/>
                  </a:solidFill>
                  <a:latin typeface="HG丸ｺﾞｼｯｸM-PRO" panose="020F0600000000000000" pitchFamily="50" charset="-128"/>
                  <a:ea typeface="HG丸ｺﾞｼｯｸM-PRO" panose="020F0600000000000000" pitchFamily="50" charset="-128"/>
                </a:rPr>
                <a:t>ユーザー</a:t>
              </a:r>
              <a:r>
                <a:rPr lang="en-US" altLang="ja-JP" sz="1200" dirty="0">
                  <a:solidFill>
                    <a:schemeClr val="tx1"/>
                  </a:solidFill>
                  <a:latin typeface="HG丸ｺﾞｼｯｸM-PRO" panose="020F0600000000000000" pitchFamily="50" charset="-128"/>
                  <a:ea typeface="HG丸ｺﾞｼｯｸM-PRO" panose="020F0600000000000000" pitchFamily="50" charset="-128"/>
                </a:rPr>
                <a:t>ID</a:t>
              </a:r>
              <a:r>
                <a:rPr lang="ja-JP" altLang="en-US" sz="1200" dirty="0">
                  <a:solidFill>
                    <a:schemeClr val="tx1"/>
                  </a:solidFill>
                  <a:latin typeface="HG丸ｺﾞｼｯｸM-PRO" panose="020F0600000000000000" pitchFamily="50" charset="-128"/>
                  <a:ea typeface="HG丸ｺﾞｼｯｸM-PRO" panose="020F0600000000000000" pitchFamily="50" charset="-128"/>
                </a:rPr>
                <a:t>　登録</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11-2 .</a:t>
              </a:r>
              <a:r>
                <a:rPr lang="ja-JP" altLang="en-US" sz="1200" dirty="0">
                  <a:solidFill>
                    <a:schemeClr val="tx1"/>
                  </a:solidFill>
                  <a:latin typeface="HG丸ｺﾞｼｯｸM-PRO" panose="020F0600000000000000" pitchFamily="50" charset="-128"/>
                  <a:ea typeface="HG丸ｺﾞｼｯｸM-PRO" panose="020F0600000000000000" pitchFamily="50" charset="-128"/>
                </a:rPr>
                <a:t>データアップロード</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174" name="Text Box 65"/>
            <p:cNvSpPr txBox="1">
              <a:spLocks noChangeArrowheads="1"/>
            </p:cNvSpPr>
            <p:nvPr/>
          </p:nvSpPr>
          <p:spPr bwMode="auto">
            <a:xfrm>
              <a:off x="3462" y="1086"/>
              <a:ext cx="1406"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p.19</a:t>
              </a: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p.21</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p.22</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p.22</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p.23</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p.24</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p.27</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p.28</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p.29</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p.30</a:t>
              </a: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p.32</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p.33</a:t>
              </a: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10C5CD39-5D66-4F0D-93F4-EB8DA1EA09F3}" type="slidenum">
              <a:rPr kumimoji="0" lang="en-US" altLang="ja-JP"/>
              <a:pPr algn="r" eaLnBrk="1" hangingPunct="1"/>
              <a:t>30</a:t>
            </a:fld>
            <a:endParaRPr kumimoji="0" lang="en-US" altLang="ja-JP"/>
          </a:p>
        </p:txBody>
      </p:sp>
      <p:sp>
        <p:nvSpPr>
          <p:cNvPr id="34819" name="Rectangle 5"/>
          <p:cNvSpPr>
            <a:spLocks noGrp="1" noChangeArrowheads="1"/>
          </p:cNvSpPr>
          <p:nvPr>
            <p:ph type="ctrTitle"/>
          </p:nvPr>
        </p:nvSpPr>
        <p:spPr>
          <a:xfrm>
            <a:off x="395288" y="260350"/>
            <a:ext cx="7777162" cy="647700"/>
          </a:xfrm>
          <a:noFill/>
        </p:spPr>
        <p:txBody>
          <a:bodyPr/>
          <a:lstStyle/>
          <a:p>
            <a:pPr eaLnBrk="1" hangingPunct="1"/>
            <a:r>
              <a:rPr lang="en-US" altLang="ja-JP" sz="2000" b="1"/>
              <a:t>10-7.</a:t>
            </a:r>
            <a:r>
              <a:rPr lang="ja-JP" altLang="en-US" sz="2000" b="1"/>
              <a:t>物件情報一覧（その他機能　</a:t>
            </a:r>
            <a:r>
              <a:rPr lang="en-US" altLang="ja-JP" sz="2000" b="1"/>
              <a:t> 1/2</a:t>
            </a:r>
            <a:r>
              <a:rPr lang="ja-JP" altLang="en-US" sz="2000" b="1"/>
              <a:t>）</a:t>
            </a:r>
          </a:p>
        </p:txBody>
      </p:sp>
      <p:pic>
        <p:nvPicPr>
          <p:cNvPr id="34820"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700213"/>
            <a:ext cx="84740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⑦その他機能（</a:t>
            </a:r>
            <a:r>
              <a:rPr lang="ja-JP" altLang="en-US" sz="1200" b="1" dirty="0">
                <a:solidFill>
                  <a:schemeClr val="tx1"/>
                </a:solidFill>
              </a:rPr>
              <a:t>物件情報を取り込んでいる</a:t>
            </a:r>
            <a:r>
              <a:rPr lang="en-US" altLang="ja-JP" sz="1200" b="1" dirty="0">
                <a:solidFill>
                  <a:schemeClr val="tx1"/>
                </a:solidFill>
              </a:rPr>
              <a:t>CL</a:t>
            </a:r>
            <a:r>
              <a:rPr lang="ja-JP" altLang="en-US" sz="1200" b="1" dirty="0">
                <a:solidFill>
                  <a:schemeClr val="tx1"/>
                </a:solidFill>
              </a:rPr>
              <a:t>用）</a:t>
            </a:r>
            <a:endParaRPr lang="en-US" altLang="ja-JP" sz="1200" b="1" dirty="0">
              <a:solidFill>
                <a:schemeClr val="tx1"/>
              </a:solidFill>
              <a:latin typeface="+mn-ea"/>
              <a:ea typeface="+mn-ea"/>
            </a:endParaRPr>
          </a:p>
        </p:txBody>
      </p:sp>
      <p:sp>
        <p:nvSpPr>
          <p:cNvPr id="11"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物件番号順、物件名順など並べ替えが行えます。</a:t>
            </a:r>
          </a:p>
        </p:txBody>
      </p:sp>
      <p:sp>
        <p:nvSpPr>
          <p:cNvPr id="34823" name="正方形/長方形 2"/>
          <p:cNvSpPr>
            <a:spLocks noChangeArrowheads="1"/>
          </p:cNvSpPr>
          <p:nvPr/>
        </p:nvSpPr>
        <p:spPr bwMode="auto">
          <a:xfrm>
            <a:off x="6948488" y="177323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4824" name="正方形/長方形 9"/>
          <p:cNvSpPr>
            <a:spLocks noChangeArrowheads="1"/>
          </p:cNvSpPr>
          <p:nvPr/>
        </p:nvSpPr>
        <p:spPr bwMode="auto">
          <a:xfrm>
            <a:off x="369888" y="1670050"/>
            <a:ext cx="8456612" cy="357822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4825" name="正方形/長方形 19"/>
          <p:cNvSpPr>
            <a:spLocks noChangeArrowheads="1"/>
          </p:cNvSpPr>
          <p:nvPr/>
        </p:nvSpPr>
        <p:spPr bwMode="auto">
          <a:xfrm flipV="1">
            <a:off x="2627313" y="2492375"/>
            <a:ext cx="2160587" cy="3651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392A2A25-8201-4435-9C58-0C90ED5F6788}" type="slidenum">
              <a:rPr kumimoji="0" lang="en-US" altLang="ja-JP"/>
              <a:pPr algn="r" eaLnBrk="1" hangingPunct="1"/>
              <a:t>31</a:t>
            </a:fld>
            <a:endParaRPr kumimoji="0" lang="en-US" altLang="ja-JP"/>
          </a:p>
        </p:txBody>
      </p:sp>
      <p:sp>
        <p:nvSpPr>
          <p:cNvPr id="35843" name="Rectangle 5"/>
          <p:cNvSpPr>
            <a:spLocks noGrp="1" noChangeArrowheads="1"/>
          </p:cNvSpPr>
          <p:nvPr>
            <p:ph type="ctrTitle"/>
          </p:nvPr>
        </p:nvSpPr>
        <p:spPr>
          <a:xfrm>
            <a:off x="395288" y="260350"/>
            <a:ext cx="7777162" cy="647700"/>
          </a:xfrm>
          <a:noFill/>
        </p:spPr>
        <p:txBody>
          <a:bodyPr/>
          <a:lstStyle/>
          <a:p>
            <a:pPr eaLnBrk="1" hangingPunct="1"/>
            <a:r>
              <a:rPr lang="en-US" altLang="ja-JP" sz="2000" b="1"/>
              <a:t>10-7.</a:t>
            </a:r>
            <a:r>
              <a:rPr lang="ja-JP" altLang="en-US" sz="2000" b="1"/>
              <a:t>物件情報一覧（その他機能　</a:t>
            </a:r>
            <a:r>
              <a:rPr lang="en-US" altLang="ja-JP" sz="2000" b="1"/>
              <a:t> 2/2</a:t>
            </a:r>
            <a:r>
              <a:rPr lang="ja-JP" altLang="en-US" sz="2000" b="1"/>
              <a:t>）</a:t>
            </a:r>
          </a:p>
        </p:txBody>
      </p:sp>
      <p:sp>
        <p:nvSpPr>
          <p:cNvPr id="35844" name="円/楕円 10"/>
          <p:cNvSpPr>
            <a:spLocks noChangeArrowheads="1"/>
          </p:cNvSpPr>
          <p:nvPr/>
        </p:nvSpPr>
        <p:spPr bwMode="auto">
          <a:xfrm>
            <a:off x="2627313" y="2492375"/>
            <a:ext cx="2089150" cy="3492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9" name="Rectangle 10"/>
          <p:cNvSpPr>
            <a:spLocks noChangeArrowheads="1"/>
          </p:cNvSpPr>
          <p:nvPr/>
        </p:nvSpPr>
        <p:spPr bwMode="auto">
          <a:xfrm>
            <a:off x="185738" y="1035050"/>
            <a:ext cx="4445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ja-JP" altLang="en-US" sz="1200" b="1" dirty="0">
                <a:solidFill>
                  <a:schemeClr val="tx1"/>
                </a:solidFill>
                <a:latin typeface="+mn-ea"/>
                <a:ea typeface="+mn-ea"/>
              </a:rPr>
              <a:t>⑥その他機能（契約者情報を取り込んでいる</a:t>
            </a:r>
            <a:r>
              <a:rPr lang="en-US" altLang="ja-JP" sz="1200" b="1" dirty="0">
                <a:solidFill>
                  <a:schemeClr val="tx1"/>
                </a:solidFill>
                <a:latin typeface="+mn-ea"/>
                <a:ea typeface="+mn-ea"/>
              </a:rPr>
              <a:t>CL</a:t>
            </a:r>
            <a:r>
              <a:rPr lang="ja-JP" altLang="en-US" sz="1200" b="1" dirty="0">
                <a:solidFill>
                  <a:schemeClr val="tx1"/>
                </a:solidFill>
                <a:latin typeface="+mn-ea"/>
                <a:ea typeface="+mn-ea"/>
              </a:rPr>
              <a:t>用）</a:t>
            </a:r>
            <a:endParaRPr lang="en-US" altLang="ja-JP" sz="1200" b="1" dirty="0">
              <a:solidFill>
                <a:schemeClr val="tx1"/>
              </a:solidFill>
              <a:latin typeface="+mn-ea"/>
              <a:ea typeface="+mn-ea"/>
            </a:endParaRPr>
          </a:p>
        </p:txBody>
      </p:sp>
      <p:sp>
        <p:nvSpPr>
          <p:cNvPr id="11" name="Rectangle 10"/>
          <p:cNvSpPr>
            <a:spLocks noChangeArrowheads="1"/>
          </p:cNvSpPr>
          <p:nvPr/>
        </p:nvSpPr>
        <p:spPr bwMode="auto">
          <a:xfrm>
            <a:off x="350838" y="1285875"/>
            <a:ext cx="8613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物件番号順、物件名順など並べ替えが行えます。</a:t>
            </a:r>
          </a:p>
        </p:txBody>
      </p:sp>
      <p:sp>
        <p:nvSpPr>
          <p:cNvPr id="35847" name="正方形/長方形 2"/>
          <p:cNvSpPr>
            <a:spLocks noChangeArrowheads="1"/>
          </p:cNvSpPr>
          <p:nvPr/>
        </p:nvSpPr>
        <p:spPr bwMode="auto">
          <a:xfrm>
            <a:off x="6948488" y="1773238"/>
            <a:ext cx="1223962"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35848" name="図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724025"/>
            <a:ext cx="8475662"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正方形/長方形 2"/>
          <p:cNvSpPr>
            <a:spLocks noChangeArrowheads="1"/>
          </p:cNvSpPr>
          <p:nvPr/>
        </p:nvSpPr>
        <p:spPr bwMode="auto">
          <a:xfrm>
            <a:off x="7172325" y="1773238"/>
            <a:ext cx="1654175" cy="215900"/>
          </a:xfrm>
          <a:prstGeom prst="rect">
            <a:avLst/>
          </a:prstGeom>
          <a:solidFill>
            <a:srgbClr val="F5F5F5"/>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5850" name="正方形/長方形 11"/>
          <p:cNvSpPr>
            <a:spLocks noChangeArrowheads="1"/>
          </p:cNvSpPr>
          <p:nvPr/>
        </p:nvSpPr>
        <p:spPr bwMode="auto">
          <a:xfrm>
            <a:off x="374650" y="1725613"/>
            <a:ext cx="8451850" cy="343217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5851" name="正方形/長方形 19"/>
          <p:cNvSpPr>
            <a:spLocks noChangeArrowheads="1"/>
          </p:cNvSpPr>
          <p:nvPr/>
        </p:nvSpPr>
        <p:spPr bwMode="auto">
          <a:xfrm flipV="1">
            <a:off x="500063" y="2655888"/>
            <a:ext cx="2159000" cy="3651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034B21C-3D47-40DB-84CF-F3ED8892C324}"/>
              </a:ext>
            </a:extLst>
          </p:cNvPr>
          <p:cNvPicPr>
            <a:picLocks noChangeAspect="1"/>
          </p:cNvPicPr>
          <p:nvPr/>
        </p:nvPicPr>
        <p:blipFill>
          <a:blip r:embed="rId2"/>
          <a:stretch>
            <a:fillRect/>
          </a:stretch>
        </p:blipFill>
        <p:spPr>
          <a:xfrm>
            <a:off x="581990" y="2047119"/>
            <a:ext cx="6366274" cy="3076283"/>
          </a:xfrm>
          <a:prstGeom prst="rect">
            <a:avLst/>
          </a:prstGeom>
        </p:spPr>
      </p:pic>
      <p:sp>
        <p:nvSpPr>
          <p:cNvPr id="36867"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4077CA3D-42D0-43F3-9967-BD4505F7C5E8}" type="slidenum">
              <a:rPr kumimoji="0" lang="en-US" altLang="ja-JP"/>
              <a:pPr algn="r" eaLnBrk="1" hangingPunct="1"/>
              <a:t>32</a:t>
            </a:fld>
            <a:endParaRPr kumimoji="0" lang="en-US" altLang="ja-JP"/>
          </a:p>
        </p:txBody>
      </p:sp>
      <p:sp>
        <p:nvSpPr>
          <p:cNvPr id="36868"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dirty="0"/>
              <a:t>11-1.</a:t>
            </a:r>
            <a:r>
              <a:rPr lang="ja-JP" altLang="en-US" sz="2000" b="1" dirty="0"/>
              <a:t>管理者ユーザ　</a:t>
            </a:r>
            <a:r>
              <a:rPr lang="en-US" altLang="ja-JP" sz="2000" b="1" dirty="0" err="1">
                <a:solidFill>
                  <a:srgbClr val="309C9C"/>
                </a:solidFill>
                <a:latin typeface="+mn-ea"/>
              </a:rPr>
              <a:t>Preco</a:t>
            </a:r>
            <a:r>
              <a:rPr lang="ja-JP" altLang="en-US" sz="2000" b="1" dirty="0">
                <a:solidFill>
                  <a:srgbClr val="309C9C"/>
                </a:solidFill>
                <a:latin typeface="+mn-ea"/>
              </a:rPr>
              <a:t>　ユーザー</a:t>
            </a:r>
            <a:r>
              <a:rPr lang="en-US" altLang="ja-JP" sz="2000" b="1" dirty="0">
                <a:solidFill>
                  <a:srgbClr val="309C9C"/>
                </a:solidFill>
                <a:latin typeface="+mn-ea"/>
              </a:rPr>
              <a:t>ID</a:t>
            </a:r>
            <a:r>
              <a:rPr lang="ja-JP" altLang="en-US" sz="2000" b="1" dirty="0">
                <a:solidFill>
                  <a:srgbClr val="309C9C"/>
                </a:solidFill>
                <a:latin typeface="+mn-ea"/>
              </a:rPr>
              <a:t>登録機能　</a:t>
            </a:r>
            <a:endParaRPr lang="ja-JP" altLang="en-US" sz="2000" b="1" dirty="0"/>
          </a:p>
        </p:txBody>
      </p:sp>
      <p:sp>
        <p:nvSpPr>
          <p:cNvPr id="13" name="Rectangle 10"/>
          <p:cNvSpPr>
            <a:spLocks noChangeArrowheads="1"/>
          </p:cNvSpPr>
          <p:nvPr/>
        </p:nvSpPr>
        <p:spPr bwMode="auto">
          <a:xfrm>
            <a:off x="323850" y="993774"/>
            <a:ext cx="8613775"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en-US" altLang="ja-JP" sz="1400" b="1" dirty="0">
                <a:solidFill>
                  <a:srgbClr val="309C9C"/>
                </a:solidFill>
                <a:latin typeface="+mn-ea"/>
              </a:rPr>
              <a:t>2023/10</a:t>
            </a:r>
            <a:r>
              <a:rPr lang="ja-JP" altLang="en-US" sz="1400" b="1" dirty="0">
                <a:solidFill>
                  <a:srgbClr val="309C9C"/>
                </a:solidFill>
                <a:latin typeface="+mn-ea"/>
              </a:rPr>
              <a:t>～</a:t>
            </a:r>
            <a:br>
              <a:rPr lang="en-US" altLang="ja-JP" sz="1400" b="1" dirty="0">
                <a:solidFill>
                  <a:srgbClr val="309C9C"/>
                </a:solidFill>
                <a:latin typeface="+mn-ea"/>
              </a:rPr>
            </a:br>
            <a:r>
              <a:rPr lang="ja-JP" altLang="en-US" sz="1400" dirty="0">
                <a:solidFill>
                  <a:schemeClr val="tx1"/>
                </a:solidFill>
                <a:latin typeface="+mn-ea"/>
              </a:rPr>
              <a:t>管理者権限をもつユーザーは、ご自身の閲覧できるサービスの範囲内で他の</a:t>
            </a:r>
            <a:r>
              <a:rPr lang="en-US" altLang="ja-JP" sz="1400" dirty="0">
                <a:solidFill>
                  <a:schemeClr val="tx1"/>
                </a:solidFill>
                <a:latin typeface="+mn-ea"/>
              </a:rPr>
              <a:t>ID</a:t>
            </a:r>
            <a:r>
              <a:rPr lang="ja-JP" altLang="en-US" sz="1400" dirty="0">
                <a:solidFill>
                  <a:schemeClr val="tx1"/>
                </a:solidFill>
                <a:latin typeface="+mn-ea"/>
              </a:rPr>
              <a:t>の登録、変更、削除が可能です。</a:t>
            </a:r>
            <a:br>
              <a:rPr lang="en-US" altLang="ja-JP" sz="1400" dirty="0">
                <a:solidFill>
                  <a:schemeClr val="tx1"/>
                </a:solidFill>
                <a:latin typeface="+mn-ea"/>
              </a:rPr>
            </a:br>
            <a:r>
              <a:rPr lang="ja-JP" altLang="en-US" sz="1400" b="1" dirty="0">
                <a:solidFill>
                  <a:schemeClr val="tx1"/>
                </a:solidFill>
                <a:latin typeface="+mn-ea"/>
              </a:rPr>
              <a:t>　</a:t>
            </a:r>
            <a:r>
              <a:rPr lang="en-US" altLang="ja-JP" sz="1400" b="1" dirty="0">
                <a:solidFill>
                  <a:schemeClr val="tx1"/>
                </a:solidFill>
                <a:highlight>
                  <a:srgbClr val="FFFF00"/>
                </a:highlight>
                <a:latin typeface="+mn-ea"/>
              </a:rPr>
              <a:t>※</a:t>
            </a:r>
            <a:r>
              <a:rPr lang="ja-JP" altLang="en-US" sz="1400" b="1" dirty="0">
                <a:solidFill>
                  <a:schemeClr val="tx1"/>
                </a:solidFill>
                <a:highlight>
                  <a:srgbClr val="FFFF00"/>
                </a:highlight>
                <a:latin typeface="+mn-ea"/>
              </a:rPr>
              <a:t>本機能のご利用をご希望される場合、事前にお申込みが必要となります。弊社担当までご相談ください。</a:t>
            </a:r>
            <a:br>
              <a:rPr lang="en-US" altLang="ja-JP" sz="1400" b="1" dirty="0">
                <a:solidFill>
                  <a:schemeClr val="tx1"/>
                </a:solidFill>
                <a:highlight>
                  <a:srgbClr val="FFFF00"/>
                </a:highlight>
                <a:latin typeface="+mn-ea"/>
              </a:rPr>
            </a:br>
            <a:r>
              <a:rPr lang="ja-JP" altLang="en-US" sz="1400" b="1" dirty="0">
                <a:solidFill>
                  <a:schemeClr val="tx1"/>
                </a:solidFill>
                <a:latin typeface="+mn-ea"/>
              </a:rPr>
              <a:t>　　</a:t>
            </a:r>
            <a:r>
              <a:rPr lang="ja-JP" altLang="en-US" sz="1400" dirty="0">
                <a:solidFill>
                  <a:schemeClr val="tx1"/>
                </a:solidFill>
                <a:latin typeface="+mn-ea"/>
              </a:rPr>
              <a:t>メニュー：</a:t>
            </a:r>
            <a:r>
              <a:rPr lang="en-US" altLang="ja-JP" sz="1400" dirty="0">
                <a:solidFill>
                  <a:schemeClr val="tx1"/>
                </a:solidFill>
                <a:latin typeface="+mn-ea"/>
              </a:rPr>
              <a:t>[</a:t>
            </a:r>
            <a:r>
              <a:rPr lang="ja-JP" altLang="en-US" sz="1400" dirty="0">
                <a:solidFill>
                  <a:schemeClr val="tx1"/>
                </a:solidFill>
                <a:latin typeface="+mn-ea"/>
              </a:rPr>
              <a:t>ユーザ</a:t>
            </a:r>
            <a:r>
              <a:rPr lang="en-US" altLang="ja-JP" sz="1400" dirty="0">
                <a:solidFill>
                  <a:schemeClr val="tx1"/>
                </a:solidFill>
                <a:latin typeface="+mn-ea"/>
              </a:rPr>
              <a:t>]</a:t>
            </a:r>
            <a:r>
              <a:rPr lang="ja-JP" altLang="en-US" sz="1400" dirty="0">
                <a:solidFill>
                  <a:schemeClr val="tx1"/>
                </a:solidFill>
                <a:latin typeface="+mn-ea"/>
              </a:rPr>
              <a:t>　・・・管理者以外のユーザには表示されません。</a:t>
            </a:r>
            <a:endParaRPr lang="en-US" altLang="ja-JP" sz="1400" dirty="0">
              <a:solidFill>
                <a:schemeClr val="tx1"/>
              </a:solidFill>
              <a:latin typeface="+mn-ea"/>
            </a:endParaRPr>
          </a:p>
        </p:txBody>
      </p:sp>
      <p:sp>
        <p:nvSpPr>
          <p:cNvPr id="36872" name="横巻き 5"/>
          <p:cNvSpPr>
            <a:spLocks noChangeArrowheads="1"/>
          </p:cNvSpPr>
          <p:nvPr/>
        </p:nvSpPr>
        <p:spPr bwMode="auto">
          <a:xfrm>
            <a:off x="581990" y="4939233"/>
            <a:ext cx="3739185" cy="1583456"/>
          </a:xfrm>
          <a:prstGeom prst="horizontalScroll">
            <a:avLst>
              <a:gd name="adj" fmla="val 12500"/>
            </a:avLst>
          </a:prstGeom>
          <a:solidFill>
            <a:srgbClr val="FFFF00"/>
          </a:solidFill>
          <a:ln w="28575" algn="ctr">
            <a:solidFill>
              <a:schemeClr val="tx1"/>
            </a:solidFill>
            <a:round/>
            <a:headEnd/>
            <a:tailEnd/>
          </a:ln>
          <a:effec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b="1" dirty="0"/>
              <a:t>～ご利用の際の注意～</a:t>
            </a:r>
            <a:endParaRPr lang="en-US" altLang="ja-JP" sz="1200" dirty="0"/>
          </a:p>
          <a:p>
            <a:pPr algn="ctr" eaLnBrk="1" hangingPunct="1"/>
            <a:r>
              <a:rPr lang="ja-JP" altLang="en-US" sz="1100" dirty="0"/>
              <a:t>本機能のご利用において、</a:t>
            </a:r>
            <a:r>
              <a:rPr lang="en-US" altLang="ja-JP" sz="1100" dirty="0" err="1"/>
              <a:t>PrecoID</a:t>
            </a:r>
            <a:r>
              <a:rPr lang="ja-JP" altLang="en-US" sz="1100" dirty="0"/>
              <a:t>の管理は</a:t>
            </a:r>
            <a:endParaRPr lang="en-US" altLang="ja-JP" sz="1100" dirty="0"/>
          </a:p>
          <a:p>
            <a:pPr algn="ctr" eaLnBrk="1" hangingPunct="1"/>
            <a:r>
              <a:rPr lang="ja-JP" altLang="en-US" sz="1100" dirty="0"/>
              <a:t>クライアント様の責任のもとの管理となります。</a:t>
            </a:r>
            <a:br>
              <a:rPr lang="en-US" altLang="ja-JP" sz="1100" dirty="0"/>
            </a:br>
            <a:r>
              <a:rPr lang="ja-JP" altLang="en-US" sz="1100" dirty="0"/>
              <a:t>新規発行や変更</a:t>
            </a:r>
            <a:endParaRPr lang="en-US" altLang="ja-JP" sz="1100" dirty="0"/>
          </a:p>
          <a:p>
            <a:pPr algn="ctr" eaLnBrk="1" hangingPunct="1"/>
            <a:r>
              <a:rPr lang="ja-JP" altLang="en-US" sz="1100" dirty="0"/>
              <a:t>にはセキュリティ上の観点でご注意いただくよう</a:t>
            </a:r>
            <a:endParaRPr lang="en-US" altLang="ja-JP" sz="1100" dirty="0"/>
          </a:p>
          <a:p>
            <a:pPr algn="ctr" eaLnBrk="1" hangingPunct="1"/>
            <a:r>
              <a:rPr lang="ja-JP" altLang="en-US" sz="1100" dirty="0"/>
              <a:t>お願いいたします。</a:t>
            </a:r>
          </a:p>
        </p:txBody>
      </p:sp>
      <p:sp>
        <p:nvSpPr>
          <p:cNvPr id="36873" name="正方形/長方形 19"/>
          <p:cNvSpPr>
            <a:spLocks noChangeArrowheads="1"/>
          </p:cNvSpPr>
          <p:nvPr/>
        </p:nvSpPr>
        <p:spPr bwMode="auto">
          <a:xfrm flipV="1">
            <a:off x="5270461" y="2079893"/>
            <a:ext cx="386376" cy="2841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4" name="線吹き出し 2 (枠付き) 1">
            <a:extLst>
              <a:ext uri="{FF2B5EF4-FFF2-40B4-BE49-F238E27FC236}">
                <a16:creationId xmlns:a16="http://schemas.microsoft.com/office/drawing/2014/main" id="{952CC886-EEF3-4756-8FA1-4BE30884AFB9}"/>
              </a:ext>
            </a:extLst>
          </p:cNvPr>
          <p:cNvSpPr>
            <a:spLocks/>
          </p:cNvSpPr>
          <p:nvPr/>
        </p:nvSpPr>
        <p:spPr bwMode="auto">
          <a:xfrm>
            <a:off x="4572000" y="2828846"/>
            <a:ext cx="4213671" cy="1217613"/>
          </a:xfrm>
          <a:prstGeom prst="borderCallout2">
            <a:avLst>
              <a:gd name="adj1" fmla="val -15156"/>
              <a:gd name="adj2" fmla="val 54068"/>
              <a:gd name="adj3" fmla="val 137"/>
              <a:gd name="adj4" fmla="val 68823"/>
              <a:gd name="adj5" fmla="val -648"/>
              <a:gd name="adj6" fmla="val 69358"/>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200" b="1" dirty="0">
                <a:solidFill>
                  <a:schemeClr val="tx1"/>
                </a:solidFill>
                <a:latin typeface="ＭＳ Ｐゴシック" panose="020B0600070205080204" pitchFamily="50" charset="-128"/>
              </a:rPr>
              <a:t>　　</a:t>
            </a:r>
            <a:r>
              <a:rPr lang="ja-JP" altLang="en-US" sz="1200" dirty="0">
                <a:solidFill>
                  <a:schemeClr val="tx1"/>
                </a:solidFill>
                <a:latin typeface="ＭＳ Ｐゴシック" panose="020B0600070205080204" pitchFamily="50" charset="-128"/>
              </a:rPr>
              <a:t>画面内の必要事項を入力し、「保存」で登録ができます。</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登録後、</a:t>
            </a:r>
            <a:r>
              <a:rPr lang="en-US" altLang="ja-JP" sz="1200" dirty="0">
                <a:solidFill>
                  <a:schemeClr val="tx1"/>
                </a:solidFill>
                <a:latin typeface="ＭＳ Ｐゴシック" panose="020B0600070205080204" pitchFamily="50" charset="-128"/>
              </a:rPr>
              <a:t>ID</a:t>
            </a:r>
            <a:r>
              <a:rPr lang="ja-JP" altLang="en-US" sz="1200" dirty="0">
                <a:solidFill>
                  <a:schemeClr val="tx1"/>
                </a:solidFill>
                <a:latin typeface="ＭＳ Ｐゴシック" panose="020B0600070205080204" pitchFamily="50" charset="-128"/>
              </a:rPr>
              <a:t>の対象者宛てに、ログイン情報の記載された</a:t>
            </a:r>
            <a:br>
              <a:rPr lang="en-US" altLang="ja-JP" sz="1200" dirty="0">
                <a:solidFill>
                  <a:schemeClr val="tx1"/>
                </a:solidFill>
                <a:latin typeface="ＭＳ Ｐゴシック" panose="020B0600070205080204" pitchFamily="50" charset="-128"/>
              </a:rPr>
            </a:br>
            <a:r>
              <a:rPr lang="ja-JP" altLang="en-US" sz="1200" dirty="0">
                <a:solidFill>
                  <a:schemeClr val="tx1"/>
                </a:solidFill>
                <a:latin typeface="ＭＳ Ｐゴシック" panose="020B0600070205080204" pitchFamily="50" charset="-128"/>
              </a:rPr>
              <a:t>　　メールが配信されます。</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a:t>
            </a:r>
            <a:r>
              <a:rPr lang="en-US" altLang="ja-JP" sz="1200" dirty="0">
                <a:solidFill>
                  <a:schemeClr val="tx1"/>
                </a:solidFill>
                <a:latin typeface="ＭＳ Ｐゴシック" panose="020B0600070205080204" pitchFamily="50" charset="-128"/>
              </a:rPr>
              <a:t>ID</a:t>
            </a:r>
            <a:r>
              <a:rPr lang="ja-JP" altLang="en-US" sz="1200" dirty="0">
                <a:solidFill>
                  <a:schemeClr val="tx1"/>
                </a:solidFill>
                <a:latin typeface="ＭＳ Ｐゴシック" panose="020B0600070205080204" pitchFamily="50" charset="-128"/>
              </a:rPr>
              <a:t>は入力したメールアドレスと同じ</a:t>
            </a:r>
            <a:r>
              <a:rPr lang="en-US" altLang="ja-JP" sz="1200" dirty="0">
                <a:solidFill>
                  <a:schemeClr val="tx1"/>
                </a:solidFill>
                <a:latin typeface="ＭＳ Ｐゴシック" panose="020B0600070205080204" pitchFamily="50" charset="-128"/>
              </a:rPr>
              <a:t>ID</a:t>
            </a:r>
            <a:r>
              <a:rPr lang="ja-JP" altLang="en-US" sz="1200" dirty="0">
                <a:solidFill>
                  <a:schemeClr val="tx1"/>
                </a:solidFill>
                <a:latin typeface="ＭＳ Ｐゴシック" panose="020B0600070205080204" pitchFamily="50" charset="-128"/>
              </a:rPr>
              <a:t>が自動作成されます。</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rPr>
              <a:t>　　また、ひとつのメールアドレスで複数の</a:t>
            </a:r>
            <a:r>
              <a:rPr lang="en-US" altLang="ja-JP" sz="1200" dirty="0">
                <a:solidFill>
                  <a:schemeClr val="tx1"/>
                </a:solidFill>
                <a:latin typeface="ＭＳ Ｐゴシック" panose="020B0600070205080204" pitchFamily="50" charset="-128"/>
              </a:rPr>
              <a:t>ID</a:t>
            </a:r>
            <a:r>
              <a:rPr lang="ja-JP" altLang="en-US" sz="1200" dirty="0">
                <a:solidFill>
                  <a:schemeClr val="tx1"/>
                </a:solidFill>
              </a:rPr>
              <a:t>を作成することは</a:t>
            </a:r>
            <a:br>
              <a:rPr lang="en-US" altLang="ja-JP" sz="1200" dirty="0">
                <a:solidFill>
                  <a:schemeClr val="tx1"/>
                </a:solidFill>
              </a:rPr>
            </a:br>
            <a:r>
              <a:rPr lang="ja-JP" altLang="en-US" sz="1200" dirty="0">
                <a:solidFill>
                  <a:schemeClr val="tx1"/>
                </a:solidFill>
              </a:rPr>
              <a:t>　　できません。</a:t>
            </a:r>
            <a:endParaRPr lang="en-US" altLang="ja-JP" sz="1200" dirty="0">
              <a:solidFill>
                <a:schemeClr val="tx1"/>
              </a:solidFill>
            </a:endParaRPr>
          </a:p>
        </p:txBody>
      </p:sp>
      <p:sp>
        <p:nvSpPr>
          <p:cNvPr id="15" name="正方形/長方形 19">
            <a:extLst>
              <a:ext uri="{FF2B5EF4-FFF2-40B4-BE49-F238E27FC236}">
                <a16:creationId xmlns:a16="http://schemas.microsoft.com/office/drawing/2014/main" id="{0FC29299-B648-470E-A8E2-939AB8A87151}"/>
              </a:ext>
            </a:extLst>
          </p:cNvPr>
          <p:cNvSpPr>
            <a:spLocks noChangeArrowheads="1"/>
          </p:cNvSpPr>
          <p:nvPr/>
        </p:nvSpPr>
        <p:spPr bwMode="auto">
          <a:xfrm flipV="1">
            <a:off x="6470545" y="2321767"/>
            <a:ext cx="432048" cy="320436"/>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6" name="四角形吹き出し 27">
            <a:extLst>
              <a:ext uri="{FF2B5EF4-FFF2-40B4-BE49-F238E27FC236}">
                <a16:creationId xmlns:a16="http://schemas.microsoft.com/office/drawing/2014/main" id="{493DAA5D-8DE9-43FA-9D78-346543A93407}"/>
              </a:ext>
            </a:extLst>
          </p:cNvPr>
          <p:cNvSpPr>
            <a:spLocks noChangeArrowheads="1"/>
          </p:cNvSpPr>
          <p:nvPr/>
        </p:nvSpPr>
        <p:spPr bwMode="auto">
          <a:xfrm>
            <a:off x="3491880" y="4869160"/>
            <a:ext cx="5293791" cy="284163"/>
          </a:xfrm>
          <a:prstGeom prst="wedgeRectCallout">
            <a:avLst>
              <a:gd name="adj1" fmla="val -75884"/>
              <a:gd name="adj2" fmla="val -29295"/>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サービスの案件発生時のメール通知を受けたい場合「有効」を選択します。</a:t>
            </a:r>
          </a:p>
        </p:txBody>
      </p:sp>
      <p:sp>
        <p:nvSpPr>
          <p:cNvPr id="21" name="四角形吹き出し 27">
            <a:extLst>
              <a:ext uri="{FF2B5EF4-FFF2-40B4-BE49-F238E27FC236}">
                <a16:creationId xmlns:a16="http://schemas.microsoft.com/office/drawing/2014/main" id="{91DB24F3-1F3B-41BA-A9F0-4759D8B5EAA0}"/>
              </a:ext>
            </a:extLst>
          </p:cNvPr>
          <p:cNvSpPr>
            <a:spLocks noChangeArrowheads="1"/>
          </p:cNvSpPr>
          <p:nvPr/>
        </p:nvSpPr>
        <p:spPr bwMode="auto">
          <a:xfrm>
            <a:off x="2051720" y="3054611"/>
            <a:ext cx="2520280" cy="284163"/>
          </a:xfrm>
          <a:prstGeom prst="wedgeRectCallout">
            <a:avLst>
              <a:gd name="adj1" fmla="val -56953"/>
              <a:gd name="adj2" fmla="val 1556"/>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「ユーザー」</a:t>
            </a:r>
            <a:r>
              <a:rPr lang="en-US" altLang="ja-JP" sz="1200" dirty="0">
                <a:solidFill>
                  <a:schemeClr val="bg1"/>
                </a:solidFill>
              </a:rPr>
              <a:t>(</a:t>
            </a:r>
            <a:r>
              <a:rPr lang="ja-JP" altLang="en-US" sz="1200" dirty="0">
                <a:solidFill>
                  <a:schemeClr val="bg1"/>
                </a:solidFill>
              </a:rPr>
              <a:t>固定値</a:t>
            </a:r>
            <a:r>
              <a:rPr lang="en-US" altLang="ja-JP" sz="1200" dirty="0">
                <a:solidFill>
                  <a:schemeClr val="bg1"/>
                </a:solidFill>
              </a:rPr>
              <a:t>)</a:t>
            </a:r>
            <a:r>
              <a:rPr lang="ja-JP" altLang="en-US" sz="1200" dirty="0">
                <a:solidFill>
                  <a:schemeClr val="bg1"/>
                </a:solidFill>
              </a:rPr>
              <a:t>を選択します</a:t>
            </a:r>
          </a:p>
        </p:txBody>
      </p:sp>
      <p:sp>
        <p:nvSpPr>
          <p:cNvPr id="12" name="四角形吹き出し 27">
            <a:extLst>
              <a:ext uri="{FF2B5EF4-FFF2-40B4-BE49-F238E27FC236}">
                <a16:creationId xmlns:a16="http://schemas.microsoft.com/office/drawing/2014/main" id="{6BF2B5DA-0741-401A-9F69-9F6F7EA406E7}"/>
              </a:ext>
            </a:extLst>
          </p:cNvPr>
          <p:cNvSpPr>
            <a:spLocks noChangeArrowheads="1"/>
          </p:cNvSpPr>
          <p:nvPr/>
        </p:nvSpPr>
        <p:spPr bwMode="auto">
          <a:xfrm>
            <a:off x="3491880" y="4392119"/>
            <a:ext cx="5293791" cy="447120"/>
          </a:xfrm>
          <a:prstGeom prst="wedgeRectCallout">
            <a:avLst>
              <a:gd name="adj1" fmla="val -65395"/>
              <a:gd name="adj2" fmla="val 19347"/>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200" dirty="0">
                <a:solidFill>
                  <a:schemeClr val="bg1"/>
                </a:solidFill>
              </a:rPr>
              <a:t>クライアント様のご利用のドメイン（例：</a:t>
            </a:r>
            <a:r>
              <a:rPr lang="en-US" altLang="ja-JP" sz="1200" dirty="0">
                <a:solidFill>
                  <a:schemeClr val="bg1"/>
                </a:solidFill>
              </a:rPr>
              <a:t>@xxx.com</a:t>
            </a:r>
            <a:r>
              <a:rPr lang="ja-JP" altLang="en-US" sz="1200" dirty="0">
                <a:solidFill>
                  <a:schemeClr val="bg1"/>
                </a:solidFill>
              </a:rPr>
              <a:t>の部分が同じメール）のみ設定できます。また、メーリングリストはご利用いただけません。</a:t>
            </a:r>
          </a:p>
        </p:txBody>
      </p:sp>
      <p:sp>
        <p:nvSpPr>
          <p:cNvPr id="19" name="四角形吹き出し 27">
            <a:extLst>
              <a:ext uri="{FF2B5EF4-FFF2-40B4-BE49-F238E27FC236}">
                <a16:creationId xmlns:a16="http://schemas.microsoft.com/office/drawing/2014/main" id="{027BCC8E-E0F4-4388-9A47-710E281B4FC1}"/>
              </a:ext>
            </a:extLst>
          </p:cNvPr>
          <p:cNvSpPr>
            <a:spLocks noChangeArrowheads="1"/>
          </p:cNvSpPr>
          <p:nvPr/>
        </p:nvSpPr>
        <p:spPr bwMode="auto">
          <a:xfrm>
            <a:off x="5702508" y="1791801"/>
            <a:ext cx="3235117" cy="521515"/>
          </a:xfrm>
          <a:prstGeom prst="wedgeRectCallout">
            <a:avLst>
              <a:gd name="adj1" fmla="val -54080"/>
              <a:gd name="adj2" fmla="val 34334"/>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200" dirty="0">
                <a:solidFill>
                  <a:schemeClr val="bg1"/>
                </a:solidFill>
              </a:rPr>
              <a:t>メニューから「ユーザー」を選択し、</a:t>
            </a:r>
            <a:endParaRPr lang="en-US" altLang="ja-JP" sz="1200" dirty="0">
              <a:solidFill>
                <a:schemeClr val="bg1"/>
              </a:solidFill>
            </a:endParaRPr>
          </a:p>
          <a:p>
            <a:pPr eaLnBrk="1" hangingPunct="1"/>
            <a:r>
              <a:rPr lang="ja-JP" altLang="en-US" sz="1200" dirty="0">
                <a:solidFill>
                  <a:schemeClr val="bg1"/>
                </a:solidFill>
              </a:rPr>
              <a:t>画面右上の「新規作成」で操作します。</a:t>
            </a:r>
          </a:p>
        </p:txBody>
      </p:sp>
      <p:pic>
        <p:nvPicPr>
          <p:cNvPr id="5" name="図 4">
            <a:extLst>
              <a:ext uri="{FF2B5EF4-FFF2-40B4-BE49-F238E27FC236}">
                <a16:creationId xmlns:a16="http://schemas.microsoft.com/office/drawing/2014/main" id="{12A27E81-200B-4962-9125-F5BD38793569}"/>
              </a:ext>
            </a:extLst>
          </p:cNvPr>
          <p:cNvPicPr>
            <a:picLocks noChangeAspect="1"/>
          </p:cNvPicPr>
          <p:nvPr/>
        </p:nvPicPr>
        <p:blipFill>
          <a:blip r:embed="rId3"/>
          <a:stretch>
            <a:fillRect/>
          </a:stretch>
        </p:blipFill>
        <p:spPr>
          <a:xfrm>
            <a:off x="8243902" y="1908546"/>
            <a:ext cx="636215" cy="2726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42976"/>
            <a:ext cx="8229600" cy="28702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4077CA3D-42D0-43F3-9967-BD4505F7C5E8}" type="slidenum">
              <a:rPr kumimoji="0" lang="en-US" altLang="ja-JP"/>
              <a:pPr algn="r" eaLnBrk="1" hangingPunct="1"/>
              <a:t>33</a:t>
            </a:fld>
            <a:endParaRPr kumimoji="0" lang="en-US" altLang="ja-JP"/>
          </a:p>
        </p:txBody>
      </p:sp>
      <p:sp>
        <p:nvSpPr>
          <p:cNvPr id="36868"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dirty="0"/>
              <a:t>11.2</a:t>
            </a:r>
            <a:r>
              <a:rPr lang="ja-JP" altLang="en-US" sz="2000" b="1" dirty="0"/>
              <a:t>管理者ユーザ　</a:t>
            </a:r>
            <a:r>
              <a:rPr lang="ja-JP" altLang="en-US" sz="2000" b="1" dirty="0">
                <a:solidFill>
                  <a:srgbClr val="309C9C"/>
                </a:solidFill>
                <a:latin typeface="+mn-ea"/>
              </a:rPr>
              <a:t>データアップロード機能</a:t>
            </a:r>
            <a:endParaRPr lang="ja-JP" altLang="en-US" sz="2000" b="1" dirty="0"/>
          </a:p>
        </p:txBody>
      </p:sp>
      <p:sp>
        <p:nvSpPr>
          <p:cNvPr id="13" name="Rectangle 10"/>
          <p:cNvSpPr>
            <a:spLocks noChangeArrowheads="1"/>
          </p:cNvSpPr>
          <p:nvPr/>
        </p:nvSpPr>
        <p:spPr bwMode="auto">
          <a:xfrm>
            <a:off x="395288" y="908720"/>
            <a:ext cx="8542337"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400" b="1" dirty="0">
                <a:solidFill>
                  <a:srgbClr val="309C9C"/>
                </a:solidFill>
                <a:latin typeface="+mn-ea"/>
              </a:rPr>
              <a:t>データアップロード機能（サービス対象者、サービス対象物件登録）</a:t>
            </a:r>
            <a:endParaRPr lang="en-US" altLang="ja-JP" sz="1400" b="1" dirty="0">
              <a:solidFill>
                <a:srgbClr val="309C9C"/>
              </a:solidFill>
              <a:latin typeface="+mn-ea"/>
            </a:endParaRPr>
          </a:p>
          <a:p>
            <a:pPr>
              <a:lnSpc>
                <a:spcPct val="110000"/>
              </a:lnSpc>
              <a:spcBef>
                <a:spcPct val="50000"/>
              </a:spcBef>
              <a:tabLst>
                <a:tab pos="1047750" algn="l"/>
                <a:tab pos="1238250" algn="l"/>
              </a:tabLst>
              <a:defRPr/>
            </a:pPr>
            <a:r>
              <a:rPr lang="ja-JP" altLang="en-US" sz="1400" dirty="0">
                <a:solidFill>
                  <a:schemeClr val="tx1"/>
                </a:solidFill>
                <a:latin typeface="+mn-ea"/>
              </a:rPr>
              <a:t>　クライアント様、支店様、代理店様ご自身の操作により契約者情報または物件情報を登録します。</a:t>
            </a:r>
            <a:br>
              <a:rPr lang="en-US" altLang="ja-JP" sz="1400" dirty="0">
                <a:solidFill>
                  <a:schemeClr val="tx1"/>
                </a:solidFill>
                <a:latin typeface="+mn-ea"/>
              </a:rPr>
            </a:br>
            <a:r>
              <a:rPr lang="ja-JP" altLang="en-US" sz="1400" dirty="0">
                <a:solidFill>
                  <a:schemeClr val="tx1"/>
                </a:solidFill>
                <a:latin typeface="+mn-ea"/>
              </a:rPr>
              <a:t>　</a:t>
            </a:r>
            <a:r>
              <a:rPr lang="en-US" altLang="ja-JP" sz="1400" dirty="0">
                <a:solidFill>
                  <a:schemeClr val="tx1"/>
                </a:solidFill>
                <a:latin typeface="+mn-ea"/>
              </a:rPr>
              <a:t>Preco</a:t>
            </a:r>
            <a:r>
              <a:rPr lang="ja-JP" altLang="en-US" sz="1400" dirty="0">
                <a:solidFill>
                  <a:schemeClr val="tx1"/>
                </a:solidFill>
                <a:latin typeface="+mn-ea"/>
              </a:rPr>
              <a:t>サービス対象顧客および物件データとして即時アップロードが可能です。</a:t>
            </a:r>
            <a:endParaRPr lang="en-US" altLang="ja-JP" sz="1400" dirty="0">
              <a:solidFill>
                <a:schemeClr val="tx1"/>
              </a:solidFill>
              <a:latin typeface="+mn-ea"/>
            </a:endParaRPr>
          </a:p>
          <a:p>
            <a:pPr>
              <a:lnSpc>
                <a:spcPct val="110000"/>
              </a:lnSpc>
              <a:spcBef>
                <a:spcPct val="50000"/>
              </a:spcBef>
              <a:tabLst>
                <a:tab pos="1047750" algn="l"/>
                <a:tab pos="1238250" algn="l"/>
              </a:tabLst>
              <a:defRPr/>
            </a:pPr>
            <a:r>
              <a:rPr lang="en-US" altLang="ja-JP" sz="1400" b="1" dirty="0">
                <a:solidFill>
                  <a:schemeClr val="tx1"/>
                </a:solidFill>
                <a:highlight>
                  <a:srgbClr val="FFFF00"/>
                </a:highlight>
                <a:latin typeface="+mn-ea"/>
              </a:rPr>
              <a:t>※</a:t>
            </a:r>
            <a:r>
              <a:rPr lang="ja-JP" altLang="en-US" sz="1400" b="1" dirty="0">
                <a:solidFill>
                  <a:schemeClr val="tx1"/>
                </a:solidFill>
                <a:highlight>
                  <a:srgbClr val="FFFF00"/>
                </a:highlight>
                <a:latin typeface="+mn-ea"/>
              </a:rPr>
              <a:t>本機能のご利用をご希望の場合、事前にお申込みが必要となります。担当営業までご相談ください。</a:t>
            </a:r>
            <a:endParaRPr lang="en-US" altLang="ja-JP" sz="1400" b="1" dirty="0">
              <a:solidFill>
                <a:schemeClr val="tx1"/>
              </a:solidFill>
              <a:highlight>
                <a:srgbClr val="FFFF00"/>
              </a:highlight>
              <a:latin typeface="+mn-ea"/>
            </a:endParaRPr>
          </a:p>
          <a:p>
            <a:pPr>
              <a:lnSpc>
                <a:spcPct val="110000"/>
              </a:lnSpc>
              <a:spcBef>
                <a:spcPct val="50000"/>
              </a:spcBef>
              <a:tabLst>
                <a:tab pos="1047750" algn="l"/>
                <a:tab pos="1238250" algn="l"/>
              </a:tabLst>
              <a:defRPr/>
            </a:pPr>
            <a:endParaRPr lang="ja-JP" altLang="en-US" sz="1600" b="1" dirty="0">
              <a:solidFill>
                <a:schemeClr val="tx1"/>
              </a:solidFill>
              <a:latin typeface="+mn-ea"/>
            </a:endParaRPr>
          </a:p>
        </p:txBody>
      </p:sp>
      <p:sp>
        <p:nvSpPr>
          <p:cNvPr id="36870" name="線吹き出し 2 (枠付き) 1"/>
          <p:cNvSpPr>
            <a:spLocks/>
          </p:cNvSpPr>
          <p:nvPr/>
        </p:nvSpPr>
        <p:spPr bwMode="auto">
          <a:xfrm>
            <a:off x="4741863" y="2425700"/>
            <a:ext cx="4124325" cy="3667125"/>
          </a:xfrm>
          <a:prstGeom prst="borderCallout2">
            <a:avLst>
              <a:gd name="adj1" fmla="val 3937"/>
              <a:gd name="adj2" fmla="val -41200"/>
              <a:gd name="adj3" fmla="val 7009"/>
              <a:gd name="adj4" fmla="val -18139"/>
              <a:gd name="adj5" fmla="val 9616"/>
              <a:gd name="adj6" fmla="val -384"/>
            </a:avLst>
          </a:prstGeom>
          <a:solidFill>
            <a:srgbClr val="FFFF00"/>
          </a:solidFill>
          <a:ln w="28575" algn="ctr">
            <a:solidFill>
              <a:srgbClr val="FF000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r>
              <a:rPr lang="ja-JP" altLang="en-US" sz="1200" b="1" dirty="0">
                <a:solidFill>
                  <a:schemeClr val="tx1"/>
                </a:solidFill>
                <a:latin typeface="ＭＳ Ｐゴシック" panose="020B0600070205080204" pitchFamily="50" charset="-128"/>
              </a:rPr>
              <a:t>①アップロードファイル　　　　</a:t>
            </a:r>
            <a:endParaRPr lang="en-US" altLang="ja-JP" sz="1200" b="1"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　　</a:t>
            </a:r>
            <a:r>
              <a:rPr lang="ja-JP" altLang="en-US" sz="1200" dirty="0">
                <a:solidFill>
                  <a:schemeClr val="tx1"/>
                </a:solidFill>
                <a:latin typeface="ＭＳ Ｐゴシック" panose="020B0600070205080204" pitchFamily="50" charset="-128"/>
              </a:rPr>
              <a:t>登録ファイルを指定します。ヘッダ付きの</a:t>
            </a:r>
            <a:r>
              <a:rPr lang="en-US" altLang="ja-JP" sz="1200" dirty="0">
                <a:solidFill>
                  <a:schemeClr val="tx1"/>
                </a:solidFill>
                <a:latin typeface="ＭＳ Ｐゴシック" panose="020B0600070205080204" pitchFamily="50" charset="-128"/>
              </a:rPr>
              <a:t>CSV</a:t>
            </a:r>
            <a:r>
              <a:rPr lang="ja-JP" altLang="en-US" sz="1200" dirty="0">
                <a:solidFill>
                  <a:schemeClr val="tx1"/>
                </a:solidFill>
                <a:latin typeface="ＭＳ Ｐゴシック" panose="020B0600070205080204" pitchFamily="50" charset="-128"/>
              </a:rPr>
              <a:t>ファイル</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a:t>
            </a:r>
            <a:r>
              <a:rPr lang="en-US" altLang="ja-JP" sz="1200" dirty="0">
                <a:solidFill>
                  <a:schemeClr val="tx1"/>
                </a:solidFill>
                <a:latin typeface="ＭＳ Ｐゴシック" panose="020B0600070205080204" pitchFamily="50" charset="-128"/>
              </a:rPr>
              <a:t> ※</a:t>
            </a:r>
            <a:r>
              <a:rPr lang="ja-JP" altLang="en-US" sz="1200" dirty="0">
                <a:solidFill>
                  <a:schemeClr val="tx1"/>
                </a:solidFill>
                <a:latin typeface="ＭＳ Ｐゴシック" panose="020B0600070205080204" pitchFamily="50" charset="-128"/>
              </a:rPr>
              <a:t>１ ）を指定します。ファイルフォーマットの雛形は</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ダウンロードタブから取得できます。</a:t>
            </a:r>
            <a:endParaRPr lang="en-US" altLang="ja-JP" sz="1200" dirty="0">
              <a:solidFill>
                <a:schemeClr val="tx1"/>
              </a:solidFill>
              <a:latin typeface="ＭＳ Ｐゴシック" panose="020B0600070205080204" pitchFamily="50" charset="-128"/>
            </a:endParaRPr>
          </a:p>
          <a:p>
            <a:pPr eaLnBrk="1" hangingPunct="1"/>
            <a:endParaRPr lang="en-US" altLang="ja-JP" sz="1200" b="1"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②対象サービス</a:t>
            </a:r>
            <a:endParaRPr lang="en-US" altLang="ja-JP" sz="1200" b="1"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　  </a:t>
            </a:r>
            <a:r>
              <a:rPr lang="ja-JP" altLang="en-US" sz="1200" dirty="0">
                <a:solidFill>
                  <a:schemeClr val="tx1"/>
                </a:solidFill>
                <a:latin typeface="ＭＳ Ｐゴシック" panose="020B0600070205080204" pitchFamily="50" charset="-128"/>
              </a:rPr>
              <a:t>クライアント様の提供サービス名が表示されます。</a:t>
            </a:r>
            <a:r>
              <a:rPr lang="ja-JP" altLang="en-US" sz="1200" b="1" dirty="0">
                <a:solidFill>
                  <a:schemeClr val="tx1"/>
                </a:solidFill>
                <a:latin typeface="ＭＳ Ｐゴシック" panose="020B0600070205080204" pitchFamily="50" charset="-128"/>
              </a:rPr>
              <a:t>　　</a:t>
            </a:r>
            <a:endParaRPr lang="en-US" altLang="ja-JP" sz="1200" b="1" dirty="0">
              <a:solidFill>
                <a:schemeClr val="tx1"/>
              </a:solidFill>
              <a:latin typeface="ＭＳ Ｐゴシック" panose="020B0600070205080204" pitchFamily="50" charset="-128"/>
            </a:endParaRPr>
          </a:p>
          <a:p>
            <a:pPr eaLnBrk="1" hangingPunct="1"/>
            <a:endParaRPr lang="en-US" altLang="ja-JP" sz="1200"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③ファイル種別</a:t>
            </a:r>
            <a:endParaRPr lang="en-US" altLang="ja-JP" sz="1200" b="1"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a:t>
            </a:r>
            <a:r>
              <a:rPr lang="ja-JP" altLang="en-US" sz="1200" b="1" dirty="0">
                <a:solidFill>
                  <a:schemeClr val="tx1"/>
                </a:solidFill>
                <a:latin typeface="ＭＳ Ｐゴシック" panose="020B0600070205080204" pitchFamily="50" charset="-128"/>
              </a:rPr>
              <a:t>契約者登録用ファイル　　</a:t>
            </a:r>
            <a:r>
              <a:rPr lang="ja-JP" altLang="en-US" sz="1200" dirty="0">
                <a:solidFill>
                  <a:schemeClr val="tx1"/>
                </a:solidFill>
                <a:latin typeface="ＭＳ Ｐゴシック" panose="020B0600070205080204" pitchFamily="50" charset="-128"/>
              </a:rPr>
              <a:t>・・・専用フォーマットファイル</a:t>
            </a:r>
            <a:endParaRPr lang="en-US" altLang="ja-JP" sz="1200" dirty="0">
              <a:solidFill>
                <a:schemeClr val="tx1"/>
              </a:solidFill>
              <a:latin typeface="ＭＳ Ｐゴシック" panose="020B0600070205080204" pitchFamily="50" charset="-128"/>
            </a:endParaRPr>
          </a:p>
          <a:p>
            <a:pPr eaLnBrk="1" hangingPunct="1"/>
            <a:endParaRPr lang="en-US" altLang="ja-JP" sz="1200"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④処理モード</a:t>
            </a:r>
            <a:r>
              <a:rPr lang="ja-JP" altLang="en-US" sz="1200" dirty="0">
                <a:solidFill>
                  <a:schemeClr val="tx1"/>
                </a:solidFill>
                <a:latin typeface="ＭＳ Ｐゴシック" panose="020B0600070205080204" pitchFamily="50" charset="-128"/>
              </a:rPr>
              <a:t> ・・・下記のいずれかを選びます。</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a:t>
            </a:r>
            <a:r>
              <a:rPr lang="ja-JP" altLang="en-US" sz="1200" b="1" dirty="0">
                <a:solidFill>
                  <a:schemeClr val="tx1"/>
                </a:solidFill>
                <a:latin typeface="ＭＳ Ｐゴシック" panose="020B0600070205080204" pitchFamily="50" charset="-128"/>
              </a:rPr>
              <a:t>差分</a:t>
            </a:r>
            <a:r>
              <a:rPr lang="en-US" altLang="ja-JP" sz="1200" b="1" dirty="0">
                <a:solidFill>
                  <a:schemeClr val="tx1"/>
                </a:solidFill>
                <a:latin typeface="ＭＳ Ｐゴシック" panose="020B0600070205080204" pitchFamily="50" charset="-128"/>
              </a:rPr>
              <a:t>(</a:t>
            </a:r>
            <a:r>
              <a:rPr lang="ja-JP" altLang="en-US" sz="1200" b="1" dirty="0">
                <a:solidFill>
                  <a:schemeClr val="tx1"/>
                </a:solidFill>
                <a:latin typeface="ＭＳ Ｐゴシック" panose="020B0600070205080204" pitchFamily="50" charset="-128"/>
              </a:rPr>
              <a:t>指定データのみ更新</a:t>
            </a:r>
            <a:r>
              <a:rPr lang="en-US" altLang="ja-JP" sz="1200" b="1" dirty="0">
                <a:solidFill>
                  <a:schemeClr val="tx1"/>
                </a:solidFill>
                <a:latin typeface="ＭＳ Ｐゴシック" panose="020B0600070205080204" pitchFamily="50" charset="-128"/>
              </a:rPr>
              <a:t>)</a:t>
            </a:r>
          </a:p>
          <a:p>
            <a:pPr eaLnBrk="1" hangingPunct="1"/>
            <a:r>
              <a:rPr lang="ja-JP" altLang="en-US" sz="1200" dirty="0">
                <a:solidFill>
                  <a:schemeClr val="tx1"/>
                </a:solidFill>
                <a:latin typeface="ＭＳ Ｐゴシック" panose="020B0600070205080204" pitchFamily="50" charset="-128"/>
              </a:rPr>
              <a:t>　　　・</a:t>
            </a:r>
            <a:r>
              <a:rPr lang="ja-JP" altLang="en-US" sz="1200" b="1" dirty="0">
                <a:solidFill>
                  <a:schemeClr val="tx1"/>
                </a:solidFill>
                <a:latin typeface="ＭＳ Ｐゴシック" panose="020B0600070205080204" pitchFamily="50" charset="-128"/>
              </a:rPr>
              <a:t>全入れ替え</a:t>
            </a:r>
            <a:r>
              <a:rPr lang="en-US" altLang="ja-JP" sz="1200" b="1" dirty="0">
                <a:solidFill>
                  <a:schemeClr val="tx1"/>
                </a:solidFill>
                <a:latin typeface="ＭＳ Ｐゴシック" panose="020B0600070205080204" pitchFamily="50" charset="-128"/>
              </a:rPr>
              <a:t>(</a:t>
            </a:r>
            <a:r>
              <a:rPr lang="ja-JP" altLang="en-US" sz="1200" b="1" dirty="0">
                <a:solidFill>
                  <a:schemeClr val="tx1"/>
                </a:solidFill>
                <a:latin typeface="ＭＳ Ｐゴシック" panose="020B0600070205080204" pitchFamily="50" charset="-128"/>
              </a:rPr>
              <a:t>洗い替え</a:t>
            </a:r>
            <a:r>
              <a:rPr lang="en-US" altLang="ja-JP" sz="1200" b="1" dirty="0">
                <a:solidFill>
                  <a:schemeClr val="tx1"/>
                </a:solidFill>
                <a:latin typeface="ＭＳ Ｐゴシック" panose="020B0600070205080204" pitchFamily="50" charset="-128"/>
              </a:rPr>
              <a:t>)</a:t>
            </a:r>
          </a:p>
          <a:p>
            <a:pPr eaLnBrk="1" hangingPunct="1"/>
            <a:endParaRPr lang="en-US" altLang="ja-JP" sz="1200" b="1"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⑤コメント</a:t>
            </a:r>
            <a:endParaRPr lang="en-US" altLang="ja-JP" sz="1200" b="1" dirty="0">
              <a:solidFill>
                <a:schemeClr val="tx1"/>
              </a:solidFill>
              <a:latin typeface="ＭＳ Ｐゴシック" panose="020B0600070205080204" pitchFamily="50" charset="-128"/>
            </a:endParaRPr>
          </a:p>
          <a:p>
            <a:pPr eaLnBrk="1" hangingPunct="1"/>
            <a:r>
              <a:rPr lang="ja-JP" altLang="en-US" sz="1200" b="1" dirty="0">
                <a:solidFill>
                  <a:schemeClr val="tx1"/>
                </a:solidFill>
                <a:latin typeface="ＭＳ Ｐゴシック" panose="020B0600070205080204" pitchFamily="50" charset="-128"/>
              </a:rPr>
              <a:t>　　</a:t>
            </a:r>
            <a:r>
              <a:rPr lang="ja-JP" altLang="en-US" sz="1200" dirty="0">
                <a:solidFill>
                  <a:schemeClr val="tx1"/>
                </a:solidFill>
                <a:latin typeface="ＭＳ Ｐゴシック" panose="020B0600070205080204" pitchFamily="50" charset="-128"/>
              </a:rPr>
              <a:t>アップロードファイルの注意事項や補足、</a:t>
            </a:r>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登録担当者への連携メッセージなどを書き込みます。</a:t>
            </a:r>
            <a:endParaRPr lang="en-US" altLang="ja-JP" sz="1200" dirty="0">
              <a:solidFill>
                <a:schemeClr val="tx1"/>
              </a:solidFill>
              <a:latin typeface="ＭＳ Ｐゴシック" panose="020B0600070205080204" pitchFamily="50" charset="-128"/>
            </a:endParaRPr>
          </a:p>
          <a:p>
            <a:pPr eaLnBrk="1" hangingPunct="1"/>
            <a:endParaRPr lang="en-US" altLang="ja-JP" sz="1200" dirty="0">
              <a:solidFill>
                <a:schemeClr val="tx1"/>
              </a:solidFill>
              <a:latin typeface="ＭＳ Ｐゴシック" panose="020B0600070205080204" pitchFamily="50" charset="-128"/>
            </a:endParaRPr>
          </a:p>
          <a:p>
            <a:pPr eaLnBrk="1" hangingPunct="1"/>
            <a:r>
              <a:rPr lang="ja-JP" altLang="en-US" sz="1200" dirty="0">
                <a:solidFill>
                  <a:schemeClr val="tx1"/>
                </a:solidFill>
                <a:latin typeface="ＭＳ Ｐゴシック" panose="020B0600070205080204" pitchFamily="50" charset="-128"/>
              </a:rPr>
              <a:t>　</a:t>
            </a:r>
            <a:endParaRPr lang="en-US" altLang="ja-JP" sz="1200" dirty="0">
              <a:solidFill>
                <a:schemeClr val="tx1"/>
              </a:solidFill>
              <a:latin typeface="ＭＳ Ｐゴシック" panose="020B0600070205080204" pitchFamily="50" charset="-128"/>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a:p>
            <a:pPr eaLnBrk="1" hangingPunct="1"/>
            <a:endParaRPr lang="en-US" altLang="ja-JP" sz="1200" dirty="0">
              <a:solidFill>
                <a:schemeClr val="tx1"/>
              </a:solidFill>
            </a:endParaRPr>
          </a:p>
        </p:txBody>
      </p:sp>
      <p:sp>
        <p:nvSpPr>
          <p:cNvPr id="36871" name="四角形吹き出し 4"/>
          <p:cNvSpPr>
            <a:spLocks noChangeArrowheads="1"/>
          </p:cNvSpPr>
          <p:nvPr/>
        </p:nvSpPr>
        <p:spPr bwMode="auto">
          <a:xfrm>
            <a:off x="2542744" y="3991386"/>
            <a:ext cx="1511300" cy="792162"/>
          </a:xfrm>
          <a:prstGeom prst="wedgeRectCallout">
            <a:avLst>
              <a:gd name="adj1" fmla="val -64440"/>
              <a:gd name="adj2" fmla="val 43630"/>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①～⑤を入力したら</a:t>
            </a:r>
            <a:endParaRPr lang="en-US" altLang="ja-JP" sz="1200" dirty="0">
              <a:solidFill>
                <a:schemeClr val="bg1"/>
              </a:solidFill>
            </a:endParaRPr>
          </a:p>
          <a:p>
            <a:pPr algn="ctr" eaLnBrk="1" hangingPunct="1"/>
            <a:r>
              <a:rPr lang="ja-JP" altLang="en-US" sz="1200" dirty="0">
                <a:solidFill>
                  <a:schemeClr val="bg1"/>
                </a:solidFill>
              </a:rPr>
              <a:t>アップロードボタン</a:t>
            </a:r>
            <a:endParaRPr lang="en-US" altLang="ja-JP" sz="1200" dirty="0">
              <a:solidFill>
                <a:schemeClr val="bg1"/>
              </a:solidFill>
            </a:endParaRPr>
          </a:p>
          <a:p>
            <a:pPr algn="ctr" eaLnBrk="1" hangingPunct="1"/>
            <a:r>
              <a:rPr lang="ja-JP" altLang="en-US" sz="1200" dirty="0">
                <a:solidFill>
                  <a:schemeClr val="bg1"/>
                </a:solidFill>
              </a:rPr>
              <a:t>を押します。</a:t>
            </a:r>
          </a:p>
        </p:txBody>
      </p:sp>
      <p:sp>
        <p:nvSpPr>
          <p:cNvPr id="36872" name="横巻き 5"/>
          <p:cNvSpPr>
            <a:spLocks noChangeArrowheads="1"/>
          </p:cNvSpPr>
          <p:nvPr/>
        </p:nvSpPr>
        <p:spPr bwMode="auto">
          <a:xfrm>
            <a:off x="755650" y="4941888"/>
            <a:ext cx="3529013" cy="1150937"/>
          </a:xfrm>
          <a:prstGeom prst="horizontalScroll">
            <a:avLst>
              <a:gd name="adj" fmla="val 12500"/>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en-US" altLang="ja-JP" sz="800"/>
          </a:p>
          <a:p>
            <a:pPr algn="ctr" eaLnBrk="1" hangingPunct="1"/>
            <a:r>
              <a:rPr lang="en-US" altLang="ja-JP" sz="1200"/>
              <a:t>※1 Excel</a:t>
            </a:r>
            <a:r>
              <a:rPr lang="ja-JP" altLang="en-US" sz="1200"/>
              <a:t>のデータを</a:t>
            </a:r>
            <a:r>
              <a:rPr lang="en-US" altLang="ja-JP" sz="1200"/>
              <a:t>CSV</a:t>
            </a:r>
            <a:r>
              <a:rPr lang="ja-JP" altLang="en-US" sz="1200"/>
              <a:t>ファイルに</a:t>
            </a:r>
            <a:endParaRPr lang="en-US" altLang="ja-JP" sz="1200"/>
          </a:p>
          <a:p>
            <a:pPr algn="ctr" eaLnBrk="1" hangingPunct="1"/>
            <a:r>
              <a:rPr lang="ja-JP" altLang="en-US" sz="1200"/>
              <a:t>変換する方法は、巻末の付録</a:t>
            </a:r>
            <a:r>
              <a:rPr lang="en-US" altLang="ja-JP" sz="1200"/>
              <a:t>A</a:t>
            </a:r>
            <a:r>
              <a:rPr lang="ja-JP" altLang="en-US" sz="1200"/>
              <a:t>を</a:t>
            </a:r>
            <a:endParaRPr lang="en-US" altLang="ja-JP" sz="1200"/>
          </a:p>
          <a:p>
            <a:pPr algn="ctr" eaLnBrk="1" hangingPunct="1"/>
            <a:r>
              <a:rPr lang="ja-JP" altLang="en-US" sz="1200"/>
              <a:t>参照してください。</a:t>
            </a:r>
          </a:p>
        </p:txBody>
      </p:sp>
      <p:sp>
        <p:nvSpPr>
          <p:cNvPr id="36873" name="正方形/長方形 19"/>
          <p:cNvSpPr>
            <a:spLocks noChangeArrowheads="1"/>
          </p:cNvSpPr>
          <p:nvPr/>
        </p:nvSpPr>
        <p:spPr bwMode="auto">
          <a:xfrm flipV="1">
            <a:off x="4321176" y="2142257"/>
            <a:ext cx="755650" cy="2841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6874" name="正方形/長方形 19"/>
          <p:cNvSpPr>
            <a:spLocks noChangeArrowheads="1"/>
          </p:cNvSpPr>
          <p:nvPr/>
        </p:nvSpPr>
        <p:spPr bwMode="auto">
          <a:xfrm flipV="1">
            <a:off x="1963738" y="2424757"/>
            <a:ext cx="1095375" cy="2841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1" name="正方形/長方形 19">
            <a:extLst>
              <a:ext uri="{FF2B5EF4-FFF2-40B4-BE49-F238E27FC236}">
                <a16:creationId xmlns:a16="http://schemas.microsoft.com/office/drawing/2014/main" id="{452C41B3-10E3-49B7-9C96-9E77EF494528}"/>
              </a:ext>
            </a:extLst>
          </p:cNvPr>
          <p:cNvSpPr>
            <a:spLocks noChangeArrowheads="1"/>
          </p:cNvSpPr>
          <p:nvPr/>
        </p:nvSpPr>
        <p:spPr bwMode="auto">
          <a:xfrm flipV="1">
            <a:off x="1399381" y="4719393"/>
            <a:ext cx="940371" cy="22249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extLst>
      <p:ext uri="{BB962C8B-B14F-4D97-AF65-F5344CB8AC3E}">
        <p14:creationId xmlns:p14="http://schemas.microsoft.com/office/powerpoint/2010/main" val="449369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図 3"/>
          <p:cNvPicPr>
            <a:picLocks noChangeAspect="1"/>
          </p:cNvPicPr>
          <p:nvPr/>
        </p:nvPicPr>
        <p:blipFill>
          <a:blip r:embed="rId2">
            <a:extLst>
              <a:ext uri="{28A0092B-C50C-407E-A947-70E740481C1C}">
                <a14:useLocalDpi xmlns:a14="http://schemas.microsoft.com/office/drawing/2010/main" val="0"/>
              </a:ext>
            </a:extLst>
          </a:blip>
          <a:srcRect l="34250" t="29588" r="35039" b="47189"/>
          <a:stretch>
            <a:fillRect/>
          </a:stretch>
        </p:blipFill>
        <p:spPr bwMode="auto">
          <a:xfrm>
            <a:off x="3798888" y="4303713"/>
            <a:ext cx="40655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97E94B4C-60E1-453C-9AB3-AFA3F22531C3}" type="slidenum">
              <a:rPr kumimoji="0" lang="en-US" altLang="ja-JP"/>
              <a:pPr algn="r" eaLnBrk="1" hangingPunct="1"/>
              <a:t>34</a:t>
            </a:fld>
            <a:endParaRPr kumimoji="0" lang="en-US" altLang="ja-JP"/>
          </a:p>
        </p:txBody>
      </p:sp>
      <p:sp>
        <p:nvSpPr>
          <p:cNvPr id="37892"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dirty="0"/>
              <a:t>12.</a:t>
            </a:r>
            <a:r>
              <a:rPr lang="ja-JP" altLang="en-US" sz="2000" b="1" dirty="0"/>
              <a:t>よくあるご質問</a:t>
            </a:r>
            <a:r>
              <a:rPr lang="en-US" altLang="ja-JP" sz="2000" b="1" dirty="0"/>
              <a:t>(1/2)</a:t>
            </a:r>
            <a:endParaRPr lang="ja-JP" altLang="en-US" sz="2000" b="1" dirty="0"/>
          </a:p>
        </p:txBody>
      </p:sp>
      <p:sp>
        <p:nvSpPr>
          <p:cNvPr id="13" name="Rectangle 10"/>
          <p:cNvSpPr>
            <a:spLocks noChangeArrowheads="1"/>
          </p:cNvSpPr>
          <p:nvPr/>
        </p:nvSpPr>
        <p:spPr bwMode="auto">
          <a:xfrm>
            <a:off x="566738" y="1412875"/>
            <a:ext cx="86137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以下のエラーメッセージは、ログイン認証の際、</a:t>
            </a:r>
            <a:r>
              <a:rPr lang="en-US" altLang="ja-JP" sz="1600" b="1" dirty="0">
                <a:solidFill>
                  <a:schemeClr val="tx1"/>
                </a:solidFill>
                <a:latin typeface="+mn-ea"/>
              </a:rPr>
              <a:t>ID</a:t>
            </a:r>
            <a:r>
              <a:rPr lang="ja-JP" altLang="en-US" sz="1600" b="1" dirty="0">
                <a:solidFill>
                  <a:schemeClr val="tx1"/>
                </a:solidFill>
                <a:latin typeface="+mn-ea"/>
              </a:rPr>
              <a:t>もしくはパスワードを誤って入力した際に</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表示されます。</a:t>
            </a:r>
          </a:p>
        </p:txBody>
      </p:sp>
      <p:sp>
        <p:nvSpPr>
          <p:cNvPr id="37894" name="テキスト ボックス 1"/>
          <p:cNvSpPr txBox="1">
            <a:spLocks noChangeArrowheads="1"/>
          </p:cNvSpPr>
          <p:nvPr/>
        </p:nvSpPr>
        <p:spPr bwMode="auto">
          <a:xfrm>
            <a:off x="3322638" y="2247900"/>
            <a:ext cx="6119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1047750" algn="l"/>
                <a:tab pos="1238250" algn="l"/>
              </a:tabLst>
              <a:defRPr kumimoji="1" sz="2400">
                <a:solidFill>
                  <a:schemeClr val="hlink"/>
                </a:solidFill>
                <a:latin typeface="Arial Black" panose="020B0A04020102020204" pitchFamily="34" charset="0"/>
                <a:ea typeface="ＭＳ Ｐゴシック" panose="020B0600070205080204" pitchFamily="50" charset="-128"/>
              </a:defRPr>
            </a:lvl9pPr>
          </a:lstStyle>
          <a:p>
            <a:r>
              <a:rPr lang="ja-JP" altLang="en-US" sz="1200">
                <a:solidFill>
                  <a:srgbClr val="000000"/>
                </a:solidFill>
                <a:latin typeface="ＭＳ Ｐゴシック" panose="020B0600070205080204" pitchFamily="50" charset="-128"/>
              </a:rPr>
              <a:t>○入力された</a:t>
            </a:r>
            <a:r>
              <a:rPr lang="en-US" altLang="ja-JP" sz="1200">
                <a:solidFill>
                  <a:srgbClr val="000000"/>
                </a:solidFill>
                <a:latin typeface="ＭＳ Ｐゴシック" panose="020B0600070205080204" pitchFamily="50" charset="-128"/>
              </a:rPr>
              <a:t>ID</a:t>
            </a:r>
            <a:r>
              <a:rPr lang="ja-JP" altLang="en-US" sz="1200">
                <a:solidFill>
                  <a:srgbClr val="000000"/>
                </a:solidFill>
                <a:latin typeface="ＭＳ Ｐゴシック" panose="020B0600070205080204" pitchFamily="50" charset="-128"/>
              </a:rPr>
              <a:t>、パスワードに誤りがないか、再度ご確認ください。</a:t>
            </a:r>
            <a:endParaRPr lang="en-US" altLang="ja-JP" sz="1200">
              <a:solidFill>
                <a:srgbClr val="000000"/>
              </a:solidFill>
              <a:latin typeface="ＭＳ Ｐゴシック" panose="020B0600070205080204" pitchFamily="50" charset="-128"/>
            </a:endParaRPr>
          </a:p>
          <a:p>
            <a:endParaRPr lang="en-US" altLang="ja-JP" sz="1200">
              <a:solidFill>
                <a:srgbClr val="000000"/>
              </a:solidFill>
              <a:latin typeface="ＭＳ Ｐゴシック" panose="020B0600070205080204" pitchFamily="50" charset="-128"/>
            </a:endParaRPr>
          </a:p>
          <a:p>
            <a:r>
              <a:rPr lang="ja-JP" altLang="en-US" sz="1200">
                <a:solidFill>
                  <a:srgbClr val="000000"/>
                </a:solidFill>
                <a:latin typeface="ＭＳ Ｐゴシック" panose="020B0600070205080204" pitchFamily="50" charset="-128"/>
              </a:rPr>
              <a:t>　</a:t>
            </a:r>
            <a:endParaRPr lang="ja-JP" altLang="en-US"/>
          </a:p>
        </p:txBody>
      </p:sp>
      <p:sp>
        <p:nvSpPr>
          <p:cNvPr id="3" name="テキスト ボックス 2"/>
          <p:cNvSpPr txBox="1"/>
          <p:nvPr/>
        </p:nvSpPr>
        <p:spPr>
          <a:xfrm>
            <a:off x="323850" y="923925"/>
            <a:ext cx="7704138" cy="401638"/>
          </a:xfrm>
          <a:prstGeom prst="rect">
            <a:avLst/>
          </a:prstGeom>
          <a:noFill/>
        </p:spPr>
        <p:txBody>
          <a:bodyPr>
            <a:spAutoFit/>
          </a:bodyPr>
          <a:lstStyle/>
          <a:p>
            <a:pPr eaLnBrk="1" hangingPunct="1">
              <a:defRPr/>
            </a:pPr>
            <a:r>
              <a:rPr lang="ja-JP" altLang="en-US" sz="2000" dirty="0">
                <a:latin typeface="+mj-lt"/>
              </a:rPr>
              <a:t>①ログインできません。</a:t>
            </a:r>
          </a:p>
        </p:txBody>
      </p:sp>
      <p:sp>
        <p:nvSpPr>
          <p:cNvPr id="8" name="Rectangle 10"/>
          <p:cNvSpPr>
            <a:spLocks noChangeArrowheads="1"/>
          </p:cNvSpPr>
          <p:nvPr/>
        </p:nvSpPr>
        <p:spPr bwMode="auto">
          <a:xfrm>
            <a:off x="3349625" y="3489325"/>
            <a:ext cx="5832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400" dirty="0">
                <a:solidFill>
                  <a:schemeClr val="tx1"/>
                </a:solidFill>
                <a:latin typeface="+mn-ea"/>
              </a:rPr>
              <a:t>○パスワードを忘れてしまった場合は？</a:t>
            </a:r>
            <a:endParaRPr lang="en-US" altLang="ja-JP" sz="1400" dirty="0">
              <a:solidFill>
                <a:schemeClr val="tx1"/>
              </a:solidFill>
              <a:latin typeface="+mn-ea"/>
            </a:endParaRPr>
          </a:p>
          <a:p>
            <a:pPr>
              <a:lnSpc>
                <a:spcPct val="110000"/>
              </a:lnSpc>
              <a:spcBef>
                <a:spcPct val="50000"/>
              </a:spcBef>
              <a:tabLst>
                <a:tab pos="1047750" algn="l"/>
                <a:tab pos="1238250" algn="l"/>
              </a:tabLst>
              <a:defRPr/>
            </a:pPr>
            <a:r>
              <a:rPr lang="ja-JP" altLang="en-US" sz="1400" dirty="0">
                <a:solidFill>
                  <a:schemeClr val="tx1"/>
                </a:solidFill>
                <a:latin typeface="+mn-ea"/>
              </a:rPr>
              <a:t> 　</a:t>
            </a:r>
            <a:r>
              <a:rPr lang="en-US" altLang="ja-JP" sz="1400" dirty="0">
                <a:solidFill>
                  <a:schemeClr val="tx1"/>
                </a:solidFill>
                <a:latin typeface="+mn-ea"/>
              </a:rPr>
              <a:t>8.</a:t>
            </a:r>
            <a:r>
              <a:rPr lang="ja-JP" altLang="en-US" sz="1400" dirty="0">
                <a:solidFill>
                  <a:schemeClr val="tx1"/>
                </a:solidFill>
                <a:latin typeface="+mn-ea"/>
              </a:rPr>
              <a:t>パスワード変更 </a:t>
            </a:r>
            <a:r>
              <a:rPr lang="en-US" altLang="ja-JP" sz="1400" dirty="0">
                <a:solidFill>
                  <a:schemeClr val="tx1"/>
                </a:solidFill>
                <a:latin typeface="+mn-ea"/>
              </a:rPr>
              <a:t>(P.16)</a:t>
            </a:r>
            <a:r>
              <a:rPr lang="ja-JP" altLang="en-US" sz="1400" dirty="0">
                <a:solidFill>
                  <a:schemeClr val="tx1"/>
                </a:solidFill>
                <a:latin typeface="+mn-ea"/>
              </a:rPr>
              <a:t>　  ①トップ画面からの変更  を参照して下さい。</a:t>
            </a:r>
          </a:p>
        </p:txBody>
      </p:sp>
      <p:sp>
        <p:nvSpPr>
          <p:cNvPr id="2" name="フレーム 1"/>
          <p:cNvSpPr/>
          <p:nvPr/>
        </p:nvSpPr>
        <p:spPr bwMode="auto">
          <a:xfrm>
            <a:off x="3492500" y="4213225"/>
            <a:ext cx="4535488" cy="1970088"/>
          </a:xfrm>
          <a:prstGeom prst="frame">
            <a:avLst>
              <a:gd name="adj1" fmla="val 3425"/>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ja-JP" altLang="en-US"/>
          </a:p>
        </p:txBody>
      </p:sp>
      <p:pic>
        <p:nvPicPr>
          <p:cNvPr id="37898" name="図 4" descr="株式会社プレステージ・インターナショナル | 株式会社プレステージ・インターナショナル - Internet Explorer"/>
          <p:cNvPicPr>
            <a:picLocks noChangeAspect="1"/>
          </p:cNvPicPr>
          <p:nvPr/>
        </p:nvPicPr>
        <p:blipFill>
          <a:blip r:embed="rId3">
            <a:extLst>
              <a:ext uri="{28A0092B-C50C-407E-A947-70E740481C1C}">
                <a14:useLocalDpi xmlns:a14="http://schemas.microsoft.com/office/drawing/2010/main" val="0"/>
              </a:ext>
            </a:extLst>
          </a:blip>
          <a:srcRect l="34052" t="27287" r="33662" b="30292"/>
          <a:stretch>
            <a:fillRect/>
          </a:stretch>
        </p:blipFill>
        <p:spPr bwMode="auto">
          <a:xfrm>
            <a:off x="395288" y="2125663"/>
            <a:ext cx="29511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正方形/長方形 13"/>
          <p:cNvSpPr>
            <a:spLocks noChangeArrowheads="1"/>
          </p:cNvSpPr>
          <p:nvPr/>
        </p:nvSpPr>
        <p:spPr bwMode="auto">
          <a:xfrm>
            <a:off x="392113" y="2116138"/>
            <a:ext cx="2930525" cy="209708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7900" name="正方形/長方形 19"/>
          <p:cNvSpPr>
            <a:spLocks noChangeArrowheads="1"/>
          </p:cNvSpPr>
          <p:nvPr/>
        </p:nvSpPr>
        <p:spPr bwMode="auto">
          <a:xfrm flipV="1">
            <a:off x="6156325" y="5702300"/>
            <a:ext cx="647700" cy="3651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2C18C410-AB20-403A-872B-387C3C0B9BCF}" type="slidenum">
              <a:rPr kumimoji="0" lang="en-US" altLang="ja-JP"/>
              <a:pPr algn="r" eaLnBrk="1" hangingPunct="1"/>
              <a:t>35</a:t>
            </a:fld>
            <a:endParaRPr kumimoji="0" lang="en-US" altLang="ja-JP"/>
          </a:p>
        </p:txBody>
      </p:sp>
      <p:sp>
        <p:nvSpPr>
          <p:cNvPr id="38915" name="Rectangle 5"/>
          <p:cNvSpPr>
            <a:spLocks noGrp="1" noChangeArrowheads="1"/>
          </p:cNvSpPr>
          <p:nvPr>
            <p:ph type="ctrTitle"/>
          </p:nvPr>
        </p:nvSpPr>
        <p:spPr>
          <a:xfrm>
            <a:off x="395288" y="260350"/>
            <a:ext cx="5832475" cy="647700"/>
          </a:xfrm>
          <a:noFill/>
        </p:spPr>
        <p:txBody>
          <a:bodyPr/>
          <a:lstStyle/>
          <a:p>
            <a:pPr eaLnBrk="1" hangingPunct="1"/>
            <a:r>
              <a:rPr lang="en-US" altLang="ja-JP" sz="2000" b="1"/>
              <a:t>12.</a:t>
            </a:r>
            <a:r>
              <a:rPr lang="ja-JP" altLang="en-US" sz="2000" b="1"/>
              <a:t>よくあるご質問</a:t>
            </a:r>
            <a:r>
              <a:rPr lang="en-US" altLang="ja-JP" sz="2000" b="1"/>
              <a:t>(2/2)</a:t>
            </a:r>
            <a:endParaRPr lang="ja-JP" altLang="en-US" sz="2000" b="1"/>
          </a:p>
        </p:txBody>
      </p:sp>
      <p:sp>
        <p:nvSpPr>
          <p:cNvPr id="4" name="テキスト ボックス 3"/>
          <p:cNvSpPr txBox="1"/>
          <p:nvPr/>
        </p:nvSpPr>
        <p:spPr>
          <a:xfrm>
            <a:off x="323850" y="908050"/>
            <a:ext cx="7704138" cy="401638"/>
          </a:xfrm>
          <a:prstGeom prst="rect">
            <a:avLst/>
          </a:prstGeom>
          <a:noFill/>
        </p:spPr>
        <p:txBody>
          <a:bodyPr>
            <a:spAutoFit/>
          </a:bodyPr>
          <a:lstStyle/>
          <a:p>
            <a:pPr eaLnBrk="1" hangingPunct="1">
              <a:defRPr/>
            </a:pPr>
            <a:r>
              <a:rPr lang="ja-JP" altLang="en-US" sz="2000" dirty="0">
                <a:latin typeface="+mj-lt"/>
              </a:rPr>
              <a:t>②ポータルサイトに接続できません。</a:t>
            </a:r>
          </a:p>
        </p:txBody>
      </p:sp>
      <p:sp>
        <p:nvSpPr>
          <p:cNvPr id="5" name="Rectangle 10"/>
          <p:cNvSpPr>
            <a:spLocks noChangeArrowheads="1"/>
          </p:cNvSpPr>
          <p:nvPr/>
        </p:nvSpPr>
        <p:spPr bwMode="auto">
          <a:xfrm>
            <a:off x="566738" y="1341436"/>
            <a:ext cx="8181726" cy="219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en-US" altLang="ja-JP" sz="1400" b="1" dirty="0">
                <a:solidFill>
                  <a:schemeClr val="tx1"/>
                </a:solidFill>
                <a:latin typeface="+mn-ea"/>
              </a:rPr>
              <a:t>ID</a:t>
            </a:r>
            <a:r>
              <a:rPr lang="ja-JP" altLang="en-US" sz="1400" b="1" dirty="0">
                <a:solidFill>
                  <a:schemeClr val="tx1"/>
                </a:solidFill>
                <a:latin typeface="+mn-ea"/>
              </a:rPr>
              <a:t>をお持ちでない方は、</a:t>
            </a:r>
            <a:r>
              <a:rPr lang="en-US" altLang="ja-JP" sz="1400" b="1" dirty="0">
                <a:solidFill>
                  <a:schemeClr val="tx1"/>
                </a:solidFill>
                <a:latin typeface="+mn-ea"/>
              </a:rPr>
              <a:t>ID</a:t>
            </a:r>
            <a:r>
              <a:rPr lang="ja-JP" altLang="en-US" sz="1400" b="1" dirty="0">
                <a:solidFill>
                  <a:schemeClr val="tx1"/>
                </a:solidFill>
                <a:latin typeface="+mn-ea"/>
              </a:rPr>
              <a:t>申請が必要となります。弊社の営業担当者までお問合せください。</a:t>
            </a:r>
            <a:r>
              <a:rPr lang="en-US" altLang="ja-JP" sz="1400" b="1" dirty="0">
                <a:solidFill>
                  <a:schemeClr val="tx1"/>
                </a:solidFill>
                <a:latin typeface="+mn-ea"/>
              </a:rPr>
              <a:t>ID</a:t>
            </a:r>
            <a:r>
              <a:rPr lang="ja-JP" altLang="en-US" sz="1400" b="1" dirty="0">
                <a:solidFill>
                  <a:schemeClr val="tx1"/>
                </a:solidFill>
                <a:latin typeface="+mn-ea"/>
              </a:rPr>
              <a:t>をお持ちの方は下記</a:t>
            </a:r>
            <a:r>
              <a:rPr lang="en-US" altLang="ja-JP" sz="1400" b="1" dirty="0">
                <a:solidFill>
                  <a:schemeClr val="tx1"/>
                </a:solidFill>
                <a:latin typeface="+mn-ea"/>
              </a:rPr>
              <a:t>URL</a:t>
            </a:r>
            <a:r>
              <a:rPr lang="ja-JP" altLang="en-US" sz="1400" b="1" dirty="0">
                <a:solidFill>
                  <a:schemeClr val="tx1"/>
                </a:solidFill>
                <a:latin typeface="+mn-ea"/>
              </a:rPr>
              <a:t>より「 </a:t>
            </a:r>
            <a:r>
              <a:rPr lang="en-US" altLang="ja-JP" sz="1400" b="1" dirty="0">
                <a:solidFill>
                  <a:schemeClr val="tx1"/>
                </a:solidFill>
                <a:latin typeface="+mn-ea"/>
              </a:rPr>
              <a:t>Preco</a:t>
            </a:r>
            <a:r>
              <a:rPr lang="ja-JP" altLang="en-US" sz="1400" b="1" dirty="0">
                <a:solidFill>
                  <a:schemeClr val="tx1"/>
                </a:solidFill>
                <a:latin typeface="+mn-ea"/>
              </a:rPr>
              <a:t>ログインマニュアル</a:t>
            </a:r>
            <a:r>
              <a:rPr lang="en-US" altLang="ja-JP" sz="1400" b="1" dirty="0">
                <a:solidFill>
                  <a:schemeClr val="tx1"/>
                </a:solidFill>
                <a:latin typeface="+mn-ea"/>
              </a:rPr>
              <a:t>.</a:t>
            </a:r>
            <a:r>
              <a:rPr lang="ja-JP" altLang="en-US" sz="1400" b="1" dirty="0">
                <a:solidFill>
                  <a:schemeClr val="tx1"/>
                </a:solidFill>
                <a:latin typeface="+mn-ea"/>
              </a:rPr>
              <a:t>」をご確認いただき、ログインをお試しください。お試しいただいても接続できない場合は、ログイン</a:t>
            </a:r>
            <a:r>
              <a:rPr lang="en-US" altLang="ja-JP" sz="1400" b="1" dirty="0">
                <a:solidFill>
                  <a:schemeClr val="tx1"/>
                </a:solidFill>
                <a:latin typeface="+mn-ea"/>
              </a:rPr>
              <a:t>ID</a:t>
            </a:r>
            <a:r>
              <a:rPr lang="ja-JP" altLang="en-US" sz="1400" b="1" dirty="0" err="1">
                <a:solidFill>
                  <a:schemeClr val="tx1"/>
                </a:solidFill>
                <a:latin typeface="+mn-ea"/>
              </a:rPr>
              <a:t>、</a:t>
            </a:r>
            <a:r>
              <a:rPr lang="ja-JP" altLang="en-US" sz="1400" b="1" dirty="0">
                <a:solidFill>
                  <a:schemeClr val="tx1"/>
                </a:solidFill>
                <a:latin typeface="+mn-ea"/>
              </a:rPr>
              <a:t>お名前、症状をお書き添えの下記の弊社メールアドレスにご連絡ください。</a:t>
            </a:r>
            <a:endParaRPr lang="en-US" altLang="ja-JP" sz="1400" b="1" dirty="0">
              <a:solidFill>
                <a:schemeClr val="tx1"/>
              </a:solidFill>
              <a:latin typeface="+mn-ea"/>
            </a:endParaRPr>
          </a:p>
          <a:p>
            <a:pPr>
              <a:lnSpc>
                <a:spcPct val="110000"/>
              </a:lnSpc>
              <a:spcBef>
                <a:spcPct val="50000"/>
              </a:spcBef>
              <a:tabLst>
                <a:tab pos="1047750" algn="l"/>
                <a:tab pos="1238250" algn="l"/>
              </a:tabLst>
              <a:defRPr/>
            </a:pPr>
            <a:r>
              <a:rPr lang="ja-JP" altLang="en-US" sz="1400" b="1" dirty="0">
                <a:solidFill>
                  <a:schemeClr val="tx1"/>
                </a:solidFill>
                <a:latin typeface="+mn-ea"/>
              </a:rPr>
              <a:t>＜</a:t>
            </a:r>
            <a:r>
              <a:rPr lang="en-US" altLang="ja-JP" sz="1400" b="1" dirty="0">
                <a:solidFill>
                  <a:schemeClr val="tx1"/>
                </a:solidFill>
                <a:latin typeface="+mn-ea"/>
              </a:rPr>
              <a:t>Preco</a:t>
            </a:r>
            <a:r>
              <a:rPr lang="ja-JP" altLang="en-US" sz="1400" b="1" dirty="0">
                <a:solidFill>
                  <a:schemeClr val="tx1"/>
                </a:solidFill>
                <a:latin typeface="+mn-ea"/>
              </a:rPr>
              <a:t>紹介サイト　ダウンロードページ＞</a:t>
            </a:r>
            <a:endParaRPr lang="en-US" altLang="ja-JP" sz="1400" b="1" dirty="0">
              <a:solidFill>
                <a:schemeClr val="tx1"/>
              </a:solidFill>
              <a:latin typeface="+mn-ea"/>
            </a:endParaRPr>
          </a:p>
          <a:p>
            <a:pPr>
              <a:lnSpc>
                <a:spcPct val="110000"/>
              </a:lnSpc>
              <a:spcBef>
                <a:spcPct val="50000"/>
              </a:spcBef>
              <a:tabLst>
                <a:tab pos="1047750" algn="l"/>
                <a:tab pos="1238250" algn="l"/>
              </a:tabLst>
              <a:defRPr/>
            </a:pPr>
            <a:r>
              <a:rPr lang="ja-JP" altLang="en-US" sz="1400" b="1" dirty="0">
                <a:solidFill>
                  <a:schemeClr val="tx1"/>
                </a:solidFill>
                <a:latin typeface="+mn-ea"/>
              </a:rPr>
              <a:t>　　　</a:t>
            </a:r>
            <a:r>
              <a:rPr lang="en-US" altLang="ja-JP" sz="1400" b="1" dirty="0">
                <a:solidFill>
                  <a:schemeClr val="tx1"/>
                </a:solidFill>
                <a:latin typeface="+mn-ea"/>
              </a:rPr>
              <a:t>https://info.pi-preco.jp/?page_id=100</a:t>
            </a:r>
            <a:endParaRPr lang="ja-JP" altLang="en-US" sz="14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a:t>
            </a:r>
            <a:r>
              <a:rPr lang="en-US" altLang="ja-JP" sz="1600" b="1" dirty="0">
                <a:solidFill>
                  <a:schemeClr val="tx1"/>
                </a:solidFill>
                <a:latin typeface="+mn-ea"/>
              </a:rPr>
              <a:t>Preco</a:t>
            </a:r>
            <a:r>
              <a:rPr lang="ja-JP" altLang="en-US" sz="1600" b="1" dirty="0">
                <a:solidFill>
                  <a:schemeClr val="tx1"/>
                </a:solidFill>
                <a:latin typeface="+mn-ea"/>
              </a:rPr>
              <a:t>お問い合わせ窓口＞</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　　　</a:t>
            </a:r>
            <a:r>
              <a:rPr lang="en-US" altLang="ja-JP" sz="1600" b="1" dirty="0">
                <a:solidFill>
                  <a:schemeClr val="tx1"/>
                </a:solidFill>
                <a:latin typeface="+mn-ea"/>
              </a:rPr>
              <a:t>preco_info@prestigein.com</a:t>
            </a:r>
            <a:endParaRPr lang="ja-JP" altLang="en-US" sz="1600" b="1" dirty="0">
              <a:solidFill>
                <a:schemeClr val="tx1"/>
              </a:solidFill>
              <a:latin typeface="+mn-ea"/>
            </a:endParaRPr>
          </a:p>
        </p:txBody>
      </p:sp>
      <p:sp>
        <p:nvSpPr>
          <p:cNvPr id="6" name="テキスト ボックス 5"/>
          <p:cNvSpPr txBox="1"/>
          <p:nvPr/>
        </p:nvSpPr>
        <p:spPr>
          <a:xfrm>
            <a:off x="395288" y="3757336"/>
            <a:ext cx="7704137" cy="708025"/>
          </a:xfrm>
          <a:prstGeom prst="rect">
            <a:avLst/>
          </a:prstGeom>
          <a:noFill/>
        </p:spPr>
        <p:txBody>
          <a:bodyPr>
            <a:spAutoFit/>
          </a:bodyPr>
          <a:lstStyle/>
          <a:p>
            <a:pPr eaLnBrk="1" hangingPunct="1">
              <a:defRPr/>
            </a:pPr>
            <a:r>
              <a:rPr lang="ja-JP" altLang="en-US" sz="2000" dirty="0">
                <a:latin typeface="+mj-lt"/>
              </a:rPr>
              <a:t>③ポータルサイトを利用したい人が増えました。どのような手続きが</a:t>
            </a:r>
            <a:endParaRPr lang="en-US" altLang="ja-JP" sz="2000" dirty="0">
              <a:latin typeface="+mj-lt"/>
            </a:endParaRPr>
          </a:p>
          <a:p>
            <a:pPr eaLnBrk="1" hangingPunct="1">
              <a:defRPr/>
            </a:pPr>
            <a:r>
              <a:rPr lang="ja-JP" altLang="en-US" sz="2000" dirty="0">
                <a:latin typeface="+mj-lt"/>
              </a:rPr>
              <a:t>　 必要ですか。</a:t>
            </a:r>
            <a:endParaRPr lang="en-US" altLang="ja-JP" sz="2000" dirty="0">
              <a:latin typeface="+mj-lt"/>
            </a:endParaRPr>
          </a:p>
        </p:txBody>
      </p:sp>
      <p:sp>
        <p:nvSpPr>
          <p:cNvPr id="7" name="Rectangle 10"/>
          <p:cNvSpPr>
            <a:spLocks noChangeArrowheads="1"/>
          </p:cNvSpPr>
          <p:nvPr/>
        </p:nvSpPr>
        <p:spPr bwMode="auto">
          <a:xfrm>
            <a:off x="566738" y="4478061"/>
            <a:ext cx="86137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400" b="1" dirty="0">
                <a:solidFill>
                  <a:schemeClr val="tx1"/>
                </a:solidFill>
                <a:latin typeface="+mn-ea"/>
              </a:rPr>
              <a:t>ポータルサイトのご利用には、申請が必要です。弊社の営業担当者まで、ご連絡ください。</a:t>
            </a:r>
            <a:endParaRPr lang="en-US" altLang="ja-JP" sz="1400" b="1" dirty="0">
              <a:solidFill>
                <a:schemeClr val="tx1"/>
              </a:solidFill>
              <a:latin typeface="+mn-ea"/>
            </a:endParaRPr>
          </a:p>
          <a:p>
            <a:pPr>
              <a:lnSpc>
                <a:spcPct val="110000"/>
              </a:lnSpc>
              <a:spcBef>
                <a:spcPct val="50000"/>
              </a:spcBef>
              <a:tabLst>
                <a:tab pos="1047750" algn="l"/>
                <a:tab pos="1238250" algn="l"/>
              </a:tabLst>
              <a:defRPr/>
            </a:pPr>
            <a:r>
              <a:rPr lang="ja-JP" altLang="en-US" sz="1400" b="1" dirty="0">
                <a:solidFill>
                  <a:schemeClr val="tx1"/>
                </a:solidFill>
                <a:latin typeface="+mn-ea"/>
              </a:rPr>
              <a:t>また、ポータルサイトをご利用の方が異動等によりご利用されなくなった場合も</a:t>
            </a:r>
            <a:endParaRPr lang="en-US" altLang="ja-JP" sz="1400" b="1" dirty="0">
              <a:solidFill>
                <a:schemeClr val="tx1"/>
              </a:solidFill>
              <a:latin typeface="+mn-ea"/>
            </a:endParaRPr>
          </a:p>
          <a:p>
            <a:pPr>
              <a:lnSpc>
                <a:spcPct val="110000"/>
              </a:lnSpc>
              <a:spcBef>
                <a:spcPct val="50000"/>
              </a:spcBef>
              <a:tabLst>
                <a:tab pos="1047750" algn="l"/>
                <a:tab pos="1238250" algn="l"/>
              </a:tabLst>
              <a:defRPr/>
            </a:pPr>
            <a:r>
              <a:rPr lang="ja-JP" altLang="en-US" sz="1400" b="1" dirty="0">
                <a:solidFill>
                  <a:schemeClr val="tx1"/>
                </a:solidFill>
                <a:latin typeface="+mn-ea"/>
              </a:rPr>
              <a:t>同様にご連絡ください。</a:t>
            </a:r>
          </a:p>
        </p:txBody>
      </p:sp>
      <p:sp>
        <p:nvSpPr>
          <p:cNvPr id="8" name="テキスト ボックス 7"/>
          <p:cNvSpPr txBox="1"/>
          <p:nvPr/>
        </p:nvSpPr>
        <p:spPr>
          <a:xfrm>
            <a:off x="395288" y="5458161"/>
            <a:ext cx="7704137" cy="400050"/>
          </a:xfrm>
          <a:prstGeom prst="rect">
            <a:avLst/>
          </a:prstGeom>
          <a:noFill/>
        </p:spPr>
        <p:txBody>
          <a:bodyPr>
            <a:spAutoFit/>
          </a:bodyPr>
          <a:lstStyle/>
          <a:p>
            <a:pPr eaLnBrk="1" hangingPunct="1">
              <a:defRPr/>
            </a:pPr>
            <a:r>
              <a:rPr lang="ja-JP" altLang="en-US" sz="2000" dirty="0">
                <a:latin typeface="+mj-lt"/>
              </a:rPr>
              <a:t>④ポータルサイトの利用にあたって、費用は発生いたしますか。</a:t>
            </a:r>
            <a:endParaRPr lang="en-US" altLang="ja-JP" sz="2000" dirty="0">
              <a:latin typeface="+mj-lt"/>
            </a:endParaRPr>
          </a:p>
        </p:txBody>
      </p:sp>
      <p:sp>
        <p:nvSpPr>
          <p:cNvPr id="9" name="Rectangle 10"/>
          <p:cNvSpPr>
            <a:spLocks noChangeArrowheads="1"/>
          </p:cNvSpPr>
          <p:nvPr/>
        </p:nvSpPr>
        <p:spPr bwMode="auto">
          <a:xfrm>
            <a:off x="566738" y="5895553"/>
            <a:ext cx="8613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400" b="1" dirty="0">
                <a:solidFill>
                  <a:schemeClr val="tx1"/>
                </a:solidFill>
                <a:latin typeface="+mn-ea"/>
              </a:rPr>
              <a:t>弊社の営業担当者まで、お問合せください。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C843F134-950B-41C3-A4F5-8DE195CD64CB}" type="slidenum">
              <a:rPr kumimoji="0" lang="en-US" altLang="ja-JP"/>
              <a:pPr algn="r" eaLnBrk="1" hangingPunct="1"/>
              <a:t>36</a:t>
            </a:fld>
            <a:endParaRPr kumimoji="0" lang="en-US" altLang="ja-JP"/>
          </a:p>
        </p:txBody>
      </p:sp>
      <p:sp>
        <p:nvSpPr>
          <p:cNvPr id="39939" name="Rectangle 5"/>
          <p:cNvSpPr>
            <a:spLocks noGrp="1" noChangeArrowheads="1"/>
          </p:cNvSpPr>
          <p:nvPr>
            <p:ph type="ctrTitle"/>
          </p:nvPr>
        </p:nvSpPr>
        <p:spPr>
          <a:xfrm>
            <a:off x="395288" y="260350"/>
            <a:ext cx="7129462" cy="647700"/>
          </a:xfrm>
          <a:noFill/>
        </p:spPr>
        <p:txBody>
          <a:bodyPr/>
          <a:lstStyle/>
          <a:p>
            <a:pPr eaLnBrk="1" hangingPunct="1"/>
            <a:r>
              <a:rPr lang="en-US" altLang="ja-JP" sz="2000" b="1" dirty="0"/>
              <a:t>13.</a:t>
            </a:r>
            <a:r>
              <a:rPr lang="ja-JP" altLang="en-US" sz="2000" b="1" dirty="0"/>
              <a:t>付録</a:t>
            </a:r>
            <a:r>
              <a:rPr lang="en-US" altLang="ja-JP" sz="2000" b="1" dirty="0"/>
              <a:t>A</a:t>
            </a:r>
            <a:r>
              <a:rPr lang="ja-JP" altLang="en-US" sz="2000" b="1" dirty="0"/>
              <a:t>　</a:t>
            </a:r>
            <a:r>
              <a:rPr lang="en-US" altLang="ja-JP" sz="2000" b="1" dirty="0"/>
              <a:t>Excel</a:t>
            </a:r>
            <a:r>
              <a:rPr lang="ja-JP" altLang="en-US" sz="2000" b="1" dirty="0"/>
              <a:t>ファイルを</a:t>
            </a:r>
            <a:r>
              <a:rPr lang="en-US" altLang="ja-JP" sz="2000" b="1" dirty="0"/>
              <a:t>CSV</a:t>
            </a:r>
            <a:r>
              <a:rPr lang="ja-JP" altLang="en-US" sz="2000" b="1" dirty="0"/>
              <a:t>に変換する方法（</a:t>
            </a:r>
            <a:r>
              <a:rPr lang="en-US" altLang="ja-JP" sz="2000" b="1" dirty="0"/>
              <a:t>1/2</a:t>
            </a:r>
            <a:r>
              <a:rPr lang="ja-JP" altLang="en-US" sz="2000" b="1" dirty="0"/>
              <a:t>）</a:t>
            </a:r>
          </a:p>
        </p:txBody>
      </p:sp>
      <p:sp>
        <p:nvSpPr>
          <p:cNvPr id="4" name="テキスト ボックス 3"/>
          <p:cNvSpPr txBox="1"/>
          <p:nvPr/>
        </p:nvSpPr>
        <p:spPr>
          <a:xfrm>
            <a:off x="323850" y="908050"/>
            <a:ext cx="7704138" cy="401638"/>
          </a:xfrm>
          <a:prstGeom prst="rect">
            <a:avLst/>
          </a:prstGeom>
          <a:noFill/>
        </p:spPr>
        <p:txBody>
          <a:bodyPr>
            <a:spAutoFit/>
          </a:bodyPr>
          <a:lstStyle/>
          <a:p>
            <a:pPr eaLnBrk="1" hangingPunct="1">
              <a:defRPr/>
            </a:pPr>
            <a:r>
              <a:rPr lang="en-US" altLang="ja-JP" sz="2000" dirty="0">
                <a:latin typeface="+mj-lt"/>
              </a:rPr>
              <a:t>【</a:t>
            </a:r>
            <a:r>
              <a:rPr lang="ja-JP" altLang="en-US" sz="2000" dirty="0">
                <a:latin typeface="+mj-lt"/>
              </a:rPr>
              <a:t>契約者・物件登録用情報が記載された</a:t>
            </a:r>
            <a:r>
              <a:rPr lang="en-US" altLang="ja-JP" sz="2000" dirty="0">
                <a:latin typeface="+mj-lt"/>
              </a:rPr>
              <a:t>Excel</a:t>
            </a:r>
            <a:r>
              <a:rPr lang="ja-JP" altLang="en-US" sz="2000" dirty="0">
                <a:latin typeface="+mj-lt"/>
              </a:rPr>
              <a:t>ファイルを用意します</a:t>
            </a:r>
            <a:r>
              <a:rPr lang="en-US" altLang="ja-JP" sz="2000" dirty="0"/>
              <a:t>】</a:t>
            </a:r>
            <a:endParaRPr lang="ja-JP" altLang="en-US" sz="2000" dirty="0">
              <a:latin typeface="+mj-lt"/>
            </a:endParaRPr>
          </a:p>
        </p:txBody>
      </p:sp>
      <p:sp>
        <p:nvSpPr>
          <p:cNvPr id="5" name="Rectangle 10"/>
          <p:cNvSpPr>
            <a:spLocks noChangeArrowheads="1"/>
          </p:cNvSpPr>
          <p:nvPr/>
        </p:nvSpPr>
        <p:spPr bwMode="auto">
          <a:xfrm>
            <a:off x="422275" y="1341438"/>
            <a:ext cx="86137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①</a:t>
            </a:r>
            <a:r>
              <a:rPr lang="en-US" altLang="ja-JP" sz="1600" b="1" dirty="0">
                <a:solidFill>
                  <a:schemeClr val="tx1"/>
                </a:solidFill>
                <a:latin typeface="+mn-ea"/>
              </a:rPr>
              <a:t>Excel</a:t>
            </a:r>
            <a:r>
              <a:rPr lang="ja-JP" altLang="en-US" sz="1600" b="1" dirty="0">
                <a:solidFill>
                  <a:schemeClr val="tx1"/>
                </a:solidFill>
                <a:latin typeface="+mn-ea"/>
              </a:rPr>
              <a:t>ファイルを開きます。</a:t>
            </a: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②ファイル　</a:t>
            </a:r>
            <a:r>
              <a:rPr lang="en-US" altLang="ja-JP" sz="1600" b="1" dirty="0">
                <a:solidFill>
                  <a:schemeClr val="tx1"/>
                </a:solidFill>
                <a:latin typeface="+mn-ea"/>
              </a:rPr>
              <a:t>–</a:t>
            </a:r>
            <a:r>
              <a:rPr lang="ja-JP" altLang="en-US" sz="1600" b="1" dirty="0">
                <a:solidFill>
                  <a:schemeClr val="tx1"/>
                </a:solidFill>
                <a:latin typeface="+mn-ea"/>
              </a:rPr>
              <a:t>　名前を付けて保存　</a:t>
            </a:r>
            <a:r>
              <a:rPr lang="en-US" altLang="ja-JP" sz="1600" b="1" dirty="0">
                <a:solidFill>
                  <a:schemeClr val="tx1"/>
                </a:solidFill>
                <a:latin typeface="+mn-ea"/>
              </a:rPr>
              <a:t>–</a:t>
            </a:r>
            <a:r>
              <a:rPr lang="ja-JP" altLang="en-US" sz="1600" b="1" dirty="0">
                <a:solidFill>
                  <a:schemeClr val="tx1"/>
                </a:solidFill>
                <a:latin typeface="+mn-ea"/>
              </a:rPr>
              <a:t>　参照　を選択します。</a:t>
            </a:r>
          </a:p>
        </p:txBody>
      </p:sp>
      <p:pic>
        <p:nvPicPr>
          <p:cNvPr id="3994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700213"/>
            <a:ext cx="825341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789363"/>
            <a:ext cx="21605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図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8788" y="3590925"/>
            <a:ext cx="244792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正方形/長方形 13"/>
          <p:cNvSpPr>
            <a:spLocks noChangeArrowheads="1"/>
          </p:cNvSpPr>
          <p:nvPr/>
        </p:nvSpPr>
        <p:spPr bwMode="auto">
          <a:xfrm>
            <a:off x="428625" y="1700213"/>
            <a:ext cx="8247063" cy="15303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46" name="正方形/長方形 13"/>
          <p:cNvSpPr>
            <a:spLocks noChangeArrowheads="1"/>
          </p:cNvSpPr>
          <p:nvPr/>
        </p:nvSpPr>
        <p:spPr bwMode="auto">
          <a:xfrm>
            <a:off x="442913" y="3802063"/>
            <a:ext cx="2182812" cy="2401887"/>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47" name="正方形/長方形 13"/>
          <p:cNvSpPr>
            <a:spLocks noChangeArrowheads="1"/>
          </p:cNvSpPr>
          <p:nvPr/>
        </p:nvSpPr>
        <p:spPr bwMode="auto">
          <a:xfrm>
            <a:off x="2998788" y="3590925"/>
            <a:ext cx="2509837" cy="2589213"/>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48" name="正方形/長方形 13"/>
          <p:cNvSpPr>
            <a:spLocks noChangeArrowheads="1"/>
          </p:cNvSpPr>
          <p:nvPr/>
        </p:nvSpPr>
        <p:spPr bwMode="auto">
          <a:xfrm>
            <a:off x="449263" y="4022725"/>
            <a:ext cx="415925" cy="196850"/>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49" name="正方形/長方形 22"/>
          <p:cNvSpPr>
            <a:spLocks noChangeArrowheads="1"/>
          </p:cNvSpPr>
          <p:nvPr/>
        </p:nvSpPr>
        <p:spPr bwMode="auto">
          <a:xfrm>
            <a:off x="2973388" y="4821238"/>
            <a:ext cx="744537" cy="273050"/>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50" name="正方形/長方形 24"/>
          <p:cNvSpPr>
            <a:spLocks noChangeArrowheads="1"/>
          </p:cNvSpPr>
          <p:nvPr/>
        </p:nvSpPr>
        <p:spPr bwMode="auto">
          <a:xfrm>
            <a:off x="3754438" y="5786438"/>
            <a:ext cx="744537" cy="271462"/>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39951" name="右矢印 14"/>
          <p:cNvSpPr>
            <a:spLocks noChangeArrowheads="1"/>
          </p:cNvSpPr>
          <p:nvPr/>
        </p:nvSpPr>
        <p:spPr bwMode="auto">
          <a:xfrm>
            <a:off x="2233711" y="4607023"/>
            <a:ext cx="682690" cy="557016"/>
          </a:xfrm>
          <a:prstGeom prst="rightArrow">
            <a:avLst>
              <a:gd name="adj1" fmla="val 50000"/>
              <a:gd name="adj2" fmla="val 75182"/>
            </a:avLst>
          </a:prstGeom>
          <a:solidFill>
            <a:srgbClr val="0070C0"/>
          </a:solidFill>
          <a:ln w="28575" algn="ctr">
            <a:solidFill>
              <a:schemeClr val="tx1"/>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1FDB6191-9BD8-499F-9A40-5FE44E3C72DA}" type="slidenum">
              <a:rPr kumimoji="0" lang="en-US" altLang="ja-JP"/>
              <a:pPr algn="r" eaLnBrk="1" hangingPunct="1"/>
              <a:t>37</a:t>
            </a:fld>
            <a:endParaRPr kumimoji="0" lang="en-US" altLang="ja-JP"/>
          </a:p>
        </p:txBody>
      </p:sp>
      <p:sp>
        <p:nvSpPr>
          <p:cNvPr id="40963" name="Rectangle 5"/>
          <p:cNvSpPr>
            <a:spLocks noGrp="1" noChangeArrowheads="1"/>
          </p:cNvSpPr>
          <p:nvPr>
            <p:ph type="ctrTitle"/>
          </p:nvPr>
        </p:nvSpPr>
        <p:spPr>
          <a:xfrm>
            <a:off x="395288" y="260350"/>
            <a:ext cx="6769100" cy="647700"/>
          </a:xfrm>
          <a:noFill/>
        </p:spPr>
        <p:txBody>
          <a:bodyPr/>
          <a:lstStyle/>
          <a:p>
            <a:pPr eaLnBrk="1" hangingPunct="1"/>
            <a:r>
              <a:rPr lang="en-US" altLang="ja-JP" sz="2000" b="1"/>
              <a:t>13.</a:t>
            </a:r>
            <a:r>
              <a:rPr lang="ja-JP" altLang="en-US" sz="2000" b="1"/>
              <a:t>付録</a:t>
            </a:r>
            <a:r>
              <a:rPr lang="en-US" altLang="ja-JP" sz="2000" b="1"/>
              <a:t>A</a:t>
            </a:r>
            <a:r>
              <a:rPr lang="ja-JP" altLang="en-US" sz="2000" b="1"/>
              <a:t>　</a:t>
            </a:r>
            <a:r>
              <a:rPr lang="en-US" altLang="ja-JP" sz="2000" b="1"/>
              <a:t>Excel</a:t>
            </a:r>
            <a:r>
              <a:rPr lang="ja-JP" altLang="en-US" sz="2000" b="1"/>
              <a:t>ファイルを</a:t>
            </a:r>
            <a:r>
              <a:rPr lang="en-US" altLang="ja-JP" sz="2000" b="1"/>
              <a:t>CSV</a:t>
            </a:r>
            <a:r>
              <a:rPr lang="ja-JP" altLang="en-US" sz="2000" b="1"/>
              <a:t>に変換する方法（</a:t>
            </a:r>
            <a:r>
              <a:rPr lang="en-US" altLang="ja-JP" sz="2000" b="1"/>
              <a:t>2/2</a:t>
            </a:r>
            <a:r>
              <a:rPr lang="ja-JP" altLang="en-US" sz="2000" b="1"/>
              <a:t>）</a:t>
            </a:r>
          </a:p>
        </p:txBody>
      </p:sp>
      <p:sp>
        <p:nvSpPr>
          <p:cNvPr id="4" name="テキスト ボックス 3"/>
          <p:cNvSpPr txBox="1"/>
          <p:nvPr/>
        </p:nvSpPr>
        <p:spPr>
          <a:xfrm>
            <a:off x="323850" y="908050"/>
            <a:ext cx="7704138" cy="401638"/>
          </a:xfrm>
          <a:prstGeom prst="rect">
            <a:avLst/>
          </a:prstGeom>
          <a:noFill/>
        </p:spPr>
        <p:txBody>
          <a:bodyPr>
            <a:spAutoFit/>
          </a:bodyPr>
          <a:lstStyle/>
          <a:p>
            <a:pPr eaLnBrk="1" hangingPunct="1">
              <a:defRPr/>
            </a:pPr>
            <a:r>
              <a:rPr lang="en-US" altLang="ja-JP" sz="2000" dirty="0">
                <a:latin typeface="+mj-lt"/>
              </a:rPr>
              <a:t>【</a:t>
            </a:r>
            <a:r>
              <a:rPr lang="ja-JP" altLang="en-US" sz="2000" dirty="0">
                <a:latin typeface="+mj-lt"/>
              </a:rPr>
              <a:t>契約者・物件登録用情報が記載された</a:t>
            </a:r>
            <a:r>
              <a:rPr lang="en-US" altLang="ja-JP" sz="2000" dirty="0">
                <a:latin typeface="+mj-lt"/>
              </a:rPr>
              <a:t>Excel</a:t>
            </a:r>
            <a:r>
              <a:rPr lang="ja-JP" altLang="en-US" sz="2000" dirty="0">
                <a:latin typeface="+mj-lt"/>
              </a:rPr>
              <a:t>ファイルを用意します</a:t>
            </a:r>
            <a:r>
              <a:rPr lang="en-US" altLang="ja-JP" sz="2000" dirty="0"/>
              <a:t>】</a:t>
            </a:r>
            <a:endParaRPr lang="ja-JP" altLang="en-US" sz="2000" dirty="0">
              <a:latin typeface="+mj-lt"/>
            </a:endParaRPr>
          </a:p>
        </p:txBody>
      </p:sp>
      <p:sp>
        <p:nvSpPr>
          <p:cNvPr id="5" name="Rectangle 10"/>
          <p:cNvSpPr>
            <a:spLocks noChangeArrowheads="1"/>
          </p:cNvSpPr>
          <p:nvPr/>
        </p:nvSpPr>
        <p:spPr bwMode="auto">
          <a:xfrm>
            <a:off x="422275" y="1341438"/>
            <a:ext cx="86137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50000"/>
              </a:spcBef>
              <a:tabLst>
                <a:tab pos="1047750" algn="l"/>
                <a:tab pos="1238250" algn="l"/>
              </a:tabLst>
              <a:defRPr/>
            </a:pPr>
            <a:r>
              <a:rPr lang="ja-JP" altLang="en-US" sz="1600" b="1" dirty="0">
                <a:solidFill>
                  <a:schemeClr val="tx1"/>
                </a:solidFill>
                <a:latin typeface="+mn-ea"/>
              </a:rPr>
              <a:t>④</a:t>
            </a:r>
            <a:r>
              <a:rPr lang="en-US" altLang="ja-JP" sz="1600" b="1" dirty="0">
                <a:solidFill>
                  <a:schemeClr val="tx1"/>
                </a:solidFill>
                <a:latin typeface="+mn-ea"/>
              </a:rPr>
              <a:t>CSV</a:t>
            </a:r>
            <a:r>
              <a:rPr lang="ja-JP" altLang="en-US" sz="1600" b="1" dirty="0">
                <a:solidFill>
                  <a:schemeClr val="tx1"/>
                </a:solidFill>
                <a:latin typeface="+mn-ea"/>
              </a:rPr>
              <a:t>ファイルを保存する場所とファイル名を確認し</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　ファイルの種類を</a:t>
            </a:r>
            <a:r>
              <a:rPr lang="en-US" altLang="ja-JP" sz="1600" b="1" dirty="0">
                <a:solidFill>
                  <a:schemeClr val="tx1"/>
                </a:solidFill>
                <a:latin typeface="+mn-ea"/>
              </a:rPr>
              <a:t>CSV(</a:t>
            </a:r>
            <a:r>
              <a:rPr lang="ja-JP" altLang="en-US" sz="1600" b="1" dirty="0">
                <a:solidFill>
                  <a:schemeClr val="tx1"/>
                </a:solidFill>
                <a:latin typeface="+mn-ea"/>
              </a:rPr>
              <a:t>カンマ区切り</a:t>
            </a:r>
            <a:r>
              <a:rPr lang="en-US" altLang="ja-JP" sz="1600" b="1" dirty="0">
                <a:solidFill>
                  <a:schemeClr val="tx1"/>
                </a:solidFill>
                <a:latin typeface="+mn-ea"/>
              </a:rPr>
              <a:t>)</a:t>
            </a:r>
            <a:r>
              <a:rPr lang="ja-JP" altLang="en-US" sz="1600" b="1" dirty="0">
                <a:solidFill>
                  <a:schemeClr val="tx1"/>
                </a:solidFill>
                <a:latin typeface="+mn-ea"/>
              </a:rPr>
              <a:t>にして保存を押します。</a:t>
            </a: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⑤この形式でブックを保存しますか？のダイアログが出たら「はい」を押して完了です。</a:t>
            </a:r>
            <a:endParaRPr lang="en-US" altLang="ja-JP" sz="1600" b="1" dirty="0">
              <a:solidFill>
                <a:schemeClr val="tx1"/>
              </a:solidFill>
              <a:latin typeface="+mn-ea"/>
            </a:endParaRPr>
          </a:p>
          <a:p>
            <a:pPr>
              <a:lnSpc>
                <a:spcPct val="110000"/>
              </a:lnSpc>
              <a:spcBef>
                <a:spcPct val="50000"/>
              </a:spcBef>
              <a:tabLst>
                <a:tab pos="1047750" algn="l"/>
                <a:tab pos="1238250" algn="l"/>
              </a:tabLst>
              <a:defRPr/>
            </a:pPr>
            <a:r>
              <a:rPr lang="ja-JP" altLang="en-US" sz="1600" b="1" dirty="0">
                <a:solidFill>
                  <a:schemeClr val="tx1"/>
                </a:solidFill>
                <a:latin typeface="+mn-ea"/>
              </a:rPr>
              <a:t>　　</a:t>
            </a:r>
          </a:p>
        </p:txBody>
      </p:sp>
      <p:sp>
        <p:nvSpPr>
          <p:cNvPr id="40966" name="正方形/長方形 13"/>
          <p:cNvSpPr>
            <a:spLocks noChangeArrowheads="1"/>
          </p:cNvSpPr>
          <p:nvPr/>
        </p:nvSpPr>
        <p:spPr bwMode="auto">
          <a:xfrm>
            <a:off x="401638" y="2060575"/>
            <a:ext cx="6056312" cy="2808288"/>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pic>
        <p:nvPicPr>
          <p:cNvPr id="4096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2089150"/>
            <a:ext cx="6013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正方形/長方形 13"/>
          <p:cNvSpPr>
            <a:spLocks noChangeArrowheads="1"/>
          </p:cNvSpPr>
          <p:nvPr/>
        </p:nvSpPr>
        <p:spPr bwMode="auto">
          <a:xfrm>
            <a:off x="1187450" y="2349500"/>
            <a:ext cx="3384550" cy="215900"/>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0969" name="正方形/長方形 17"/>
          <p:cNvSpPr>
            <a:spLocks noChangeArrowheads="1"/>
          </p:cNvSpPr>
          <p:nvPr/>
        </p:nvSpPr>
        <p:spPr bwMode="auto">
          <a:xfrm>
            <a:off x="1322388" y="3860800"/>
            <a:ext cx="512762" cy="144463"/>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0970" name="正方形/長方形 19"/>
          <p:cNvSpPr>
            <a:spLocks noChangeArrowheads="1"/>
          </p:cNvSpPr>
          <p:nvPr/>
        </p:nvSpPr>
        <p:spPr bwMode="auto">
          <a:xfrm>
            <a:off x="1322388" y="4033838"/>
            <a:ext cx="1089025" cy="187325"/>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0971" name="正方形/長方形 20"/>
          <p:cNvSpPr>
            <a:spLocks noChangeArrowheads="1"/>
          </p:cNvSpPr>
          <p:nvPr/>
        </p:nvSpPr>
        <p:spPr bwMode="auto">
          <a:xfrm>
            <a:off x="5003800" y="4562475"/>
            <a:ext cx="576263" cy="161925"/>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40972" name="四角形吹き出し 21"/>
          <p:cNvSpPr>
            <a:spLocks noChangeArrowheads="1"/>
          </p:cNvSpPr>
          <p:nvPr/>
        </p:nvSpPr>
        <p:spPr bwMode="auto">
          <a:xfrm>
            <a:off x="5219700" y="2144713"/>
            <a:ext cx="1944688" cy="1087437"/>
          </a:xfrm>
          <a:prstGeom prst="wedgeRectCallout">
            <a:avLst>
              <a:gd name="adj1" fmla="val -73162"/>
              <a:gd name="adj2" fmla="val -24111"/>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（１）</a:t>
            </a:r>
            <a:r>
              <a:rPr lang="en-US" altLang="ja-JP" sz="1200" dirty="0">
                <a:solidFill>
                  <a:schemeClr val="bg1"/>
                </a:solidFill>
              </a:rPr>
              <a:t>CSV</a:t>
            </a:r>
            <a:r>
              <a:rPr lang="ja-JP" altLang="en-US" sz="1200" dirty="0">
                <a:solidFill>
                  <a:schemeClr val="bg1"/>
                </a:solidFill>
              </a:rPr>
              <a:t>ファイルの</a:t>
            </a:r>
            <a:endParaRPr lang="en-US" altLang="ja-JP" sz="1200" dirty="0">
              <a:solidFill>
                <a:schemeClr val="bg1"/>
              </a:solidFill>
            </a:endParaRPr>
          </a:p>
          <a:p>
            <a:pPr algn="ctr" eaLnBrk="1" hangingPunct="1"/>
            <a:r>
              <a:rPr lang="ja-JP" altLang="en-US" sz="1200" dirty="0">
                <a:solidFill>
                  <a:schemeClr val="bg1"/>
                </a:solidFill>
              </a:rPr>
              <a:t>保存場所</a:t>
            </a:r>
            <a:endParaRPr lang="en-US" altLang="ja-JP" sz="1200" dirty="0">
              <a:solidFill>
                <a:schemeClr val="bg1"/>
              </a:solidFill>
            </a:endParaRPr>
          </a:p>
          <a:p>
            <a:pPr algn="ctr" eaLnBrk="1" hangingPunct="1"/>
            <a:endParaRPr lang="en-US" altLang="ja-JP" sz="1200" dirty="0">
              <a:solidFill>
                <a:schemeClr val="bg1"/>
              </a:solidFill>
            </a:endParaRPr>
          </a:p>
          <a:p>
            <a:pPr algn="ctr" eaLnBrk="1" hangingPunct="1"/>
            <a:r>
              <a:rPr lang="en-US" altLang="ja-JP" sz="1200" dirty="0">
                <a:solidFill>
                  <a:schemeClr val="bg1"/>
                </a:solidFill>
              </a:rPr>
              <a:t>※</a:t>
            </a:r>
            <a:r>
              <a:rPr lang="ja-JP" altLang="en-US" sz="1200" dirty="0">
                <a:solidFill>
                  <a:schemeClr val="bg1"/>
                </a:solidFill>
              </a:rPr>
              <a:t>任意のフォルダを指定します。</a:t>
            </a:r>
          </a:p>
        </p:txBody>
      </p:sp>
      <p:sp>
        <p:nvSpPr>
          <p:cNvPr id="40974" name="四角形吹き出し 25"/>
          <p:cNvSpPr>
            <a:spLocks noChangeArrowheads="1"/>
          </p:cNvSpPr>
          <p:nvPr/>
        </p:nvSpPr>
        <p:spPr bwMode="auto">
          <a:xfrm>
            <a:off x="2411412" y="3034268"/>
            <a:ext cx="1804988" cy="949325"/>
          </a:xfrm>
          <a:prstGeom prst="wedgeRectCallout">
            <a:avLst>
              <a:gd name="adj1" fmla="val -81087"/>
              <a:gd name="adj2" fmla="val 40999"/>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a:t>
            </a:r>
            <a:r>
              <a:rPr lang="en-US" altLang="ja-JP" sz="1200" dirty="0">
                <a:solidFill>
                  <a:schemeClr val="bg1"/>
                </a:solidFill>
              </a:rPr>
              <a:t>2</a:t>
            </a:r>
            <a:r>
              <a:rPr lang="ja-JP" altLang="en-US" sz="1200" dirty="0">
                <a:solidFill>
                  <a:schemeClr val="bg1"/>
                </a:solidFill>
              </a:rPr>
              <a:t>）</a:t>
            </a:r>
            <a:r>
              <a:rPr lang="en-US" altLang="ja-JP" sz="1200" dirty="0">
                <a:solidFill>
                  <a:schemeClr val="bg1"/>
                </a:solidFill>
              </a:rPr>
              <a:t>CSV</a:t>
            </a:r>
            <a:r>
              <a:rPr lang="ja-JP" altLang="en-US" sz="1200" dirty="0">
                <a:solidFill>
                  <a:schemeClr val="bg1"/>
                </a:solidFill>
              </a:rPr>
              <a:t>ファイルの</a:t>
            </a:r>
            <a:endParaRPr lang="en-US" altLang="ja-JP" sz="1200" dirty="0">
              <a:solidFill>
                <a:schemeClr val="bg1"/>
              </a:solidFill>
            </a:endParaRPr>
          </a:p>
          <a:p>
            <a:pPr algn="ctr" eaLnBrk="1" hangingPunct="1"/>
            <a:r>
              <a:rPr lang="ja-JP" altLang="en-US" sz="1200" dirty="0">
                <a:solidFill>
                  <a:schemeClr val="bg1"/>
                </a:solidFill>
              </a:rPr>
              <a:t>ファイル名</a:t>
            </a:r>
            <a:endParaRPr lang="en-US" altLang="ja-JP" sz="1200" dirty="0">
              <a:solidFill>
                <a:schemeClr val="bg1"/>
              </a:solidFill>
            </a:endParaRPr>
          </a:p>
          <a:p>
            <a:pPr algn="ctr" eaLnBrk="1" hangingPunct="1"/>
            <a:r>
              <a:rPr lang="ja-JP" altLang="en-US" sz="1200" dirty="0">
                <a:solidFill>
                  <a:schemeClr val="bg1"/>
                </a:solidFill>
              </a:rPr>
              <a:t>例</a:t>
            </a:r>
            <a:r>
              <a:rPr lang="en-US" altLang="ja-JP" sz="1200" dirty="0">
                <a:solidFill>
                  <a:schemeClr val="bg1"/>
                </a:solidFill>
              </a:rPr>
              <a:t>)</a:t>
            </a:r>
            <a:r>
              <a:rPr lang="ja-JP" altLang="en-US" sz="1200" dirty="0">
                <a:solidFill>
                  <a:schemeClr val="bg1"/>
                </a:solidFill>
              </a:rPr>
              <a:t>　</a:t>
            </a:r>
            <a:r>
              <a:rPr lang="en-US" altLang="ja-JP" sz="1200" dirty="0">
                <a:solidFill>
                  <a:schemeClr val="bg1"/>
                </a:solidFill>
              </a:rPr>
              <a:t>F00000181.</a:t>
            </a:r>
            <a:r>
              <a:rPr lang="ja-JP" altLang="en-US" sz="1200" dirty="0">
                <a:solidFill>
                  <a:schemeClr val="bg1"/>
                </a:solidFill>
              </a:rPr>
              <a:t>ｃｓｖ</a:t>
            </a:r>
            <a:br>
              <a:rPr lang="en-US" altLang="ja-JP" sz="1200" dirty="0">
                <a:solidFill>
                  <a:schemeClr val="bg1"/>
                </a:solidFill>
              </a:rPr>
            </a:br>
            <a:r>
              <a:rPr lang="ja-JP" altLang="en-US" sz="1200" dirty="0">
                <a:solidFill>
                  <a:schemeClr val="bg1"/>
                </a:solidFill>
              </a:rPr>
              <a:t>（クライアントコード）</a:t>
            </a:r>
          </a:p>
        </p:txBody>
      </p:sp>
      <p:sp>
        <p:nvSpPr>
          <p:cNvPr id="40975" name="四角形吹き出し 27"/>
          <p:cNvSpPr>
            <a:spLocks noChangeArrowheads="1"/>
          </p:cNvSpPr>
          <p:nvPr/>
        </p:nvSpPr>
        <p:spPr bwMode="auto">
          <a:xfrm>
            <a:off x="2425700" y="4314825"/>
            <a:ext cx="2401888" cy="495300"/>
          </a:xfrm>
          <a:prstGeom prst="wedgeRectCallout">
            <a:avLst>
              <a:gd name="adj1" fmla="val -51164"/>
              <a:gd name="adj2" fmla="val -71345"/>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dirty="0">
                <a:solidFill>
                  <a:schemeClr val="bg1"/>
                </a:solidFill>
              </a:rPr>
              <a:t>（</a:t>
            </a:r>
            <a:r>
              <a:rPr lang="en-US" altLang="ja-JP" sz="1200" dirty="0">
                <a:solidFill>
                  <a:schemeClr val="bg1"/>
                </a:solidFill>
              </a:rPr>
              <a:t>3</a:t>
            </a:r>
            <a:r>
              <a:rPr lang="ja-JP" altLang="en-US" sz="1200" dirty="0">
                <a:solidFill>
                  <a:schemeClr val="bg1"/>
                </a:solidFill>
              </a:rPr>
              <a:t>）ファイルの種類</a:t>
            </a:r>
            <a:endParaRPr lang="en-US" altLang="ja-JP" sz="1200" dirty="0">
              <a:solidFill>
                <a:schemeClr val="bg1"/>
              </a:solidFill>
            </a:endParaRPr>
          </a:p>
          <a:p>
            <a:pPr algn="ctr" eaLnBrk="1" hangingPunct="1"/>
            <a:r>
              <a:rPr lang="en-US" altLang="ja-JP" sz="1200" dirty="0">
                <a:solidFill>
                  <a:schemeClr val="bg1"/>
                </a:solidFill>
              </a:rPr>
              <a:t>CSV</a:t>
            </a:r>
            <a:r>
              <a:rPr lang="ja-JP" altLang="en-US" sz="1200" dirty="0">
                <a:solidFill>
                  <a:schemeClr val="bg1"/>
                </a:solidFill>
              </a:rPr>
              <a:t>（カンマ区切り</a:t>
            </a:r>
            <a:r>
              <a:rPr lang="en-US" altLang="ja-JP" sz="1200" dirty="0">
                <a:solidFill>
                  <a:schemeClr val="bg1"/>
                </a:solidFill>
              </a:rPr>
              <a:t>)</a:t>
            </a:r>
            <a:r>
              <a:rPr lang="ja-JP" altLang="en-US" sz="1200" dirty="0">
                <a:solidFill>
                  <a:schemeClr val="bg1"/>
                </a:solidFill>
              </a:rPr>
              <a:t>を選択します</a:t>
            </a:r>
          </a:p>
        </p:txBody>
      </p:sp>
      <p:sp>
        <p:nvSpPr>
          <p:cNvPr id="40977" name="四角形吹き出し 28"/>
          <p:cNvSpPr>
            <a:spLocks noChangeArrowheads="1"/>
          </p:cNvSpPr>
          <p:nvPr/>
        </p:nvSpPr>
        <p:spPr bwMode="auto">
          <a:xfrm>
            <a:off x="5250886" y="3687763"/>
            <a:ext cx="1511300" cy="495300"/>
          </a:xfrm>
          <a:prstGeom prst="wedgeRectCallout">
            <a:avLst>
              <a:gd name="adj1" fmla="val -33714"/>
              <a:gd name="adj2" fmla="val 136695"/>
            </a:avLst>
          </a:prstGeom>
          <a:solidFill>
            <a:srgbClr val="0070C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sz="1200">
                <a:solidFill>
                  <a:schemeClr val="bg1"/>
                </a:solidFill>
              </a:rPr>
              <a:t>（</a:t>
            </a:r>
            <a:r>
              <a:rPr lang="en-US" altLang="ja-JP" sz="1200">
                <a:solidFill>
                  <a:schemeClr val="bg1"/>
                </a:solidFill>
              </a:rPr>
              <a:t>4</a:t>
            </a:r>
            <a:r>
              <a:rPr lang="ja-JP" altLang="en-US" sz="1200">
                <a:solidFill>
                  <a:schemeClr val="bg1"/>
                </a:solidFill>
              </a:rPr>
              <a:t>）保存を</a:t>
            </a:r>
            <a:endParaRPr lang="en-US" altLang="ja-JP" sz="1200">
              <a:solidFill>
                <a:schemeClr val="bg1"/>
              </a:solidFill>
            </a:endParaRPr>
          </a:p>
          <a:p>
            <a:pPr algn="ctr" eaLnBrk="1" hangingPunct="1"/>
            <a:r>
              <a:rPr lang="ja-JP" altLang="en-US" sz="1200">
                <a:solidFill>
                  <a:schemeClr val="bg1"/>
                </a:solidFill>
              </a:rPr>
              <a:t>押します</a:t>
            </a:r>
          </a:p>
        </p:txBody>
      </p:sp>
      <p:pic>
        <p:nvPicPr>
          <p:cNvPr id="409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5213350"/>
            <a:ext cx="3286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正方形/長方形 20"/>
          <p:cNvSpPr>
            <a:spLocks noChangeArrowheads="1"/>
          </p:cNvSpPr>
          <p:nvPr/>
        </p:nvSpPr>
        <p:spPr bwMode="auto">
          <a:xfrm>
            <a:off x="1484313" y="5843588"/>
            <a:ext cx="576262" cy="161925"/>
          </a:xfrm>
          <a:prstGeom prst="rect">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35234ED9-F181-454D-BE6E-86B551F448F8}" type="slidenum">
              <a:rPr kumimoji="0" lang="en-US" altLang="ja-JP"/>
              <a:pPr algn="r" eaLnBrk="1" hangingPunct="1"/>
              <a:t>4</a:t>
            </a:fld>
            <a:endParaRPr kumimoji="0" lang="en-US" altLang="ja-JP"/>
          </a:p>
        </p:txBody>
      </p:sp>
      <p:sp>
        <p:nvSpPr>
          <p:cNvPr id="8195" name="Rectangle 56"/>
          <p:cNvSpPr>
            <a:spLocks noGrp="1" noChangeArrowheads="1"/>
          </p:cNvSpPr>
          <p:nvPr>
            <p:ph type="ctrTitle"/>
          </p:nvPr>
        </p:nvSpPr>
        <p:spPr>
          <a:xfrm>
            <a:off x="323850" y="188913"/>
            <a:ext cx="5327650" cy="647700"/>
          </a:xfrm>
          <a:noFill/>
        </p:spPr>
        <p:txBody>
          <a:bodyPr/>
          <a:lstStyle/>
          <a:p>
            <a:pPr eaLnBrk="1" hangingPunct="1"/>
            <a:r>
              <a:rPr lang="ja-JP" altLang="en-US" b="1" dirty="0"/>
              <a:t>もくじ</a:t>
            </a:r>
          </a:p>
        </p:txBody>
      </p:sp>
      <p:grpSp>
        <p:nvGrpSpPr>
          <p:cNvPr id="8196" name="Group 66"/>
          <p:cNvGrpSpPr>
            <a:grpSpLocks/>
          </p:cNvGrpSpPr>
          <p:nvPr/>
        </p:nvGrpSpPr>
        <p:grpSpPr bwMode="auto">
          <a:xfrm>
            <a:off x="1042988" y="1052513"/>
            <a:ext cx="7231062" cy="4373562"/>
            <a:chOff x="313" y="1086"/>
            <a:chExt cx="4555" cy="1225"/>
          </a:xfrm>
        </p:grpSpPr>
        <p:sp>
          <p:nvSpPr>
            <p:cNvPr id="8197" name="Text Box 57"/>
            <p:cNvSpPr txBox="1">
              <a:spLocks noChangeArrowheads="1"/>
            </p:cNvSpPr>
            <p:nvPr/>
          </p:nvSpPr>
          <p:spPr bwMode="auto">
            <a:xfrm>
              <a:off x="313" y="1086"/>
              <a:ext cx="3039" cy="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＜その他の機能＞</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12.</a:t>
              </a:r>
              <a:r>
                <a:rPr lang="ja-JP" altLang="en-US" sz="1200" dirty="0">
                  <a:solidFill>
                    <a:schemeClr val="tx1"/>
                  </a:solidFill>
                  <a:latin typeface="HG丸ｺﾞｼｯｸM-PRO" panose="020F0600000000000000" pitchFamily="50" charset="-128"/>
                  <a:ea typeface="HG丸ｺﾞｼｯｸM-PRO" panose="020F0600000000000000" pitchFamily="50" charset="-128"/>
                </a:rPr>
                <a:t>よくあるご質問</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13.</a:t>
              </a:r>
              <a:r>
                <a:rPr lang="ja-JP" altLang="en-US" sz="1200" dirty="0">
                  <a:solidFill>
                    <a:schemeClr val="tx1"/>
                  </a:solidFill>
                  <a:latin typeface="HG丸ｺﾞｼｯｸM-PRO" panose="020F0600000000000000" pitchFamily="50" charset="-128"/>
                  <a:ea typeface="HG丸ｺﾞｼｯｸM-PRO" panose="020F0600000000000000" pitchFamily="50" charset="-128"/>
                </a:rPr>
                <a:t>付録</a:t>
              </a:r>
              <a:r>
                <a:rPr lang="en-US" altLang="ja-JP" sz="1200" dirty="0">
                  <a:solidFill>
                    <a:schemeClr val="tx1"/>
                  </a:solidFill>
                  <a:latin typeface="HG丸ｺﾞｼｯｸM-PRO" panose="020F0600000000000000" pitchFamily="50" charset="-128"/>
                  <a:ea typeface="HG丸ｺﾞｼｯｸM-PRO" panose="020F0600000000000000" pitchFamily="50" charset="-128"/>
                </a:rPr>
                <a:t>A(</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Excel</a:t>
              </a:r>
              <a:r>
                <a:rPr lang="ja-JP" altLang="en-US" sz="1200" dirty="0">
                  <a:solidFill>
                    <a:schemeClr val="tx1"/>
                  </a:solidFill>
                  <a:latin typeface="HG丸ｺﾞｼｯｸM-PRO" panose="020F0600000000000000" pitchFamily="50" charset="-128"/>
                  <a:ea typeface="HG丸ｺﾞｼｯｸM-PRO" panose="020F0600000000000000" pitchFamily="50" charset="-128"/>
                </a:rPr>
                <a:t>ファイルを</a:t>
              </a:r>
              <a:r>
                <a:rPr lang="en-US" altLang="ja-JP" sz="1200" dirty="0">
                  <a:solidFill>
                    <a:schemeClr val="tx1"/>
                  </a:solidFill>
                  <a:latin typeface="HG丸ｺﾞｼｯｸM-PRO" panose="020F0600000000000000" pitchFamily="50" charset="-128"/>
                  <a:ea typeface="HG丸ｺﾞｼｯｸM-PRO" panose="020F0600000000000000" pitchFamily="50" charset="-128"/>
                </a:rPr>
                <a:t>CSV</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に変換する方法</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198" name="Text Box 65"/>
            <p:cNvSpPr txBox="1">
              <a:spLocks noChangeArrowheads="1"/>
            </p:cNvSpPr>
            <p:nvPr/>
          </p:nvSpPr>
          <p:spPr bwMode="auto">
            <a:xfrm>
              <a:off x="3462" y="1086"/>
              <a:ext cx="1406"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p.34</a:t>
              </a:r>
            </a:p>
            <a:p>
              <a:pPr eaLnBrk="1" hangingPunct="1">
                <a:spcBef>
                  <a:spcPct val="500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p.36</a:t>
              </a:r>
            </a:p>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50000"/>
                </a:spcBef>
                <a:buFont typeface="Wingdings" panose="05000000000000000000" pitchFamily="2" charset="2"/>
                <a:buNone/>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コンテンツ プレースホルダー 2"/>
          <p:cNvSpPr>
            <a:spLocks noGrp="1"/>
          </p:cNvSpPr>
          <p:nvPr>
            <p:ph type="subTitle" sz="quarter" idx="1"/>
          </p:nvPr>
        </p:nvSpPr>
        <p:spPr>
          <a:xfrm>
            <a:off x="539750" y="968375"/>
            <a:ext cx="7991475" cy="5184775"/>
          </a:xfrm>
        </p:spPr>
        <p:txBody>
          <a:bodyPr/>
          <a:lstStyle/>
          <a:p>
            <a:pPr>
              <a:spcBef>
                <a:spcPct val="50000"/>
              </a:spcBef>
              <a:defRPr/>
            </a:pPr>
            <a:r>
              <a:rPr lang="en-US" altLang="ja-JP" sz="1600" dirty="0">
                <a:latin typeface="メイリオ" panose="020B0604030504040204" pitchFamily="50" charset="-128"/>
                <a:ea typeface="メイリオ" panose="020B0604030504040204" pitchFamily="50" charset="-128"/>
              </a:rPr>
              <a:t>&lt;</a:t>
            </a:r>
            <a:r>
              <a:rPr lang="ja-JP" altLang="en-US" sz="1600" dirty="0">
                <a:latin typeface="メイリオ" panose="020B0604030504040204" pitchFamily="50" charset="-128"/>
                <a:ea typeface="メイリオ" panose="020B0604030504040204" pitchFamily="50" charset="-128"/>
              </a:rPr>
              <a:t>あらまし</a:t>
            </a:r>
            <a:r>
              <a:rPr lang="en-US" altLang="ja-JP" sz="1600" dirty="0">
                <a:latin typeface="メイリオ" panose="020B0604030504040204" pitchFamily="50" charset="-128"/>
                <a:ea typeface="メイリオ" panose="020B0604030504040204" pitchFamily="50" charset="-128"/>
              </a:rPr>
              <a:t>&gt;</a:t>
            </a:r>
          </a:p>
          <a:p>
            <a:pPr>
              <a:spcBef>
                <a:spcPct val="50000"/>
              </a:spcBef>
              <a:defRPr/>
            </a:pPr>
            <a:r>
              <a:rPr lang="en-US" altLang="ja-JP" sz="1600" dirty="0">
                <a:latin typeface="メイリオ" panose="020B0604030504040204" pitchFamily="50" charset="-128"/>
                <a:ea typeface="メイリオ" panose="020B0604030504040204" pitchFamily="50" charset="-128"/>
              </a:rPr>
              <a:t>Preco</a:t>
            </a:r>
            <a:r>
              <a:rPr lang="ja-JP" altLang="en-US" sz="1600" dirty="0">
                <a:latin typeface="メイリオ" panose="020B0604030504040204" pitchFamily="50" charset="-128"/>
                <a:ea typeface="メイリオ" panose="020B0604030504040204" pitchFamily="50" charset="-128"/>
              </a:rPr>
              <a:t>ポータルサイトは株式会社プレステージ・コアソリューションが</a:t>
            </a:r>
            <a:endParaRPr lang="en-US" altLang="ja-JP" sz="1600" dirty="0">
              <a:latin typeface="メイリオ" panose="020B0604030504040204" pitchFamily="50" charset="-128"/>
              <a:ea typeface="メイリオ" panose="020B0604030504040204" pitchFamily="50" charset="-128"/>
            </a:endParaRPr>
          </a:p>
          <a:p>
            <a:pPr>
              <a:spcBef>
                <a:spcPct val="50000"/>
              </a:spcBef>
              <a:defRPr/>
            </a:pPr>
            <a:r>
              <a:rPr lang="ja-JP" altLang="en-US" sz="1600" dirty="0">
                <a:latin typeface="メイリオ" panose="020B0604030504040204" pitchFamily="50" charset="-128"/>
                <a:ea typeface="メイリオ" panose="020B0604030504040204" pitchFamily="50" charset="-128"/>
              </a:rPr>
              <a:t>独自に開発した案件報告用</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システムです。</a:t>
            </a:r>
            <a:endParaRPr lang="en-US" altLang="ja-JP" sz="1600" dirty="0">
              <a:latin typeface="メイリオ" panose="020B0604030504040204" pitchFamily="50" charset="-128"/>
              <a:ea typeface="メイリオ" panose="020B0604030504040204" pitchFamily="50" charset="-128"/>
            </a:endParaRPr>
          </a:p>
          <a:p>
            <a:pPr>
              <a:spcBef>
                <a:spcPct val="50000"/>
              </a:spcBef>
              <a:defRPr/>
            </a:pPr>
            <a:r>
              <a:rPr lang="en-US" altLang="ja-JP" sz="1600" dirty="0">
                <a:latin typeface="メイリオ" panose="020B0604030504040204" pitchFamily="50" charset="-128"/>
                <a:ea typeface="メイリオ" panose="020B0604030504040204" pitchFamily="50" charset="-128"/>
              </a:rPr>
              <a:t>&lt;</a:t>
            </a:r>
            <a:r>
              <a:rPr lang="ja-JP" altLang="en-US" sz="1600" dirty="0">
                <a:latin typeface="メイリオ" panose="020B0604030504040204" pitchFamily="50" charset="-128"/>
                <a:ea typeface="メイリオ" panose="020B0604030504040204" pitchFamily="50" charset="-128"/>
              </a:rPr>
              <a:t>概要</a:t>
            </a:r>
            <a:r>
              <a:rPr lang="en-US" altLang="ja-JP" sz="1600" dirty="0">
                <a:latin typeface="メイリオ" panose="020B0604030504040204" pitchFamily="50" charset="-128"/>
                <a:ea typeface="メイリオ" panose="020B0604030504040204" pitchFamily="50" charset="-128"/>
              </a:rPr>
              <a:t>&gt;</a:t>
            </a:r>
          </a:p>
          <a:p>
            <a:pPr>
              <a:spcBef>
                <a:spcPct val="50000"/>
              </a:spcBef>
              <a:defRPr/>
            </a:pPr>
            <a:r>
              <a:rPr lang="en-US" altLang="ja-JP" sz="1600" dirty="0">
                <a:latin typeface="メイリオ" panose="020B0604030504040204" pitchFamily="50" charset="-128"/>
                <a:ea typeface="メイリオ" panose="020B0604030504040204" pitchFamily="50" charset="-128"/>
              </a:rPr>
              <a:t>Preco</a:t>
            </a:r>
            <a:r>
              <a:rPr lang="ja-JP" altLang="en-US" sz="1600" dirty="0">
                <a:latin typeface="メイリオ" panose="020B0604030504040204" pitchFamily="50" charset="-128"/>
                <a:ea typeface="メイリオ" panose="020B0604030504040204" pitchFamily="50" charset="-128"/>
              </a:rPr>
              <a:t>ポータルサイトはコンタクトセンターで受付し登録した情報をリアルタイムにインターネットサイト上で閲覧できるシステムです。</a:t>
            </a: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spcBef>
                <a:spcPct val="50000"/>
              </a:spcBef>
              <a:defRPr/>
            </a:pPr>
            <a:r>
              <a:rPr lang="ja-JP" altLang="en-US" sz="1600" dirty="0">
                <a:latin typeface="メイリオ" panose="020B0604030504040204" pitchFamily="50" charset="-128"/>
                <a:ea typeface="メイリオ" panose="020B0604030504040204" pitchFamily="50" charset="-128"/>
              </a:rPr>
              <a:t>・クライアント様は、サービスの全案件レポートをご覧になる事ができます。</a:t>
            </a:r>
            <a:endParaRPr lang="en-US" altLang="ja-JP" sz="1600" dirty="0">
              <a:latin typeface="メイリオ" panose="020B0604030504040204" pitchFamily="50" charset="-128"/>
              <a:ea typeface="メイリオ" panose="020B0604030504040204" pitchFamily="50" charset="-128"/>
            </a:endParaRPr>
          </a:p>
          <a:p>
            <a:pPr>
              <a:spcBef>
                <a:spcPct val="50000"/>
              </a:spcBef>
              <a:defRPr/>
            </a:pP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・代理店様及び管理会社様は、各々管理されている顧客又は物件のレポートを</a:t>
            </a:r>
            <a:endParaRPr lang="en-US" altLang="ja-JP"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spcBef>
                <a:spcPct val="50000"/>
              </a:spcBef>
              <a:defRPr/>
            </a:pP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ご覧になる事ができます。</a:t>
            </a:r>
            <a:endParaRPr lang="en-US" altLang="ja-JP" sz="1600" dirty="0">
              <a:latin typeface="メイリオ" panose="020B0604030504040204" pitchFamily="50" charset="-128"/>
              <a:ea typeface="メイリオ" panose="020B0604030504040204" pitchFamily="50" charset="-128"/>
            </a:endParaRPr>
          </a:p>
          <a:p>
            <a:pPr>
              <a:spcBef>
                <a:spcPct val="50000"/>
              </a:spcBef>
              <a:defRPr/>
            </a:pPr>
            <a:endParaRPr lang="en-US" altLang="ja-JP" sz="1600" dirty="0">
              <a:latin typeface="メイリオ" panose="020B0604030504040204" pitchFamily="50" charset="-128"/>
              <a:ea typeface="メイリオ" panose="020B0604030504040204" pitchFamily="50" charset="-128"/>
            </a:endParaRPr>
          </a:p>
          <a:p>
            <a:pPr>
              <a:defRPr/>
            </a:pPr>
            <a:endParaRPr lang="ja-JP" altLang="en-US" sz="1600" dirty="0"/>
          </a:p>
        </p:txBody>
      </p:sp>
      <p:sp>
        <p:nvSpPr>
          <p:cNvPr id="9219" name="タイトル 1"/>
          <p:cNvSpPr>
            <a:spLocks noGrp="1"/>
          </p:cNvSpPr>
          <p:nvPr>
            <p:ph type="ctrTitle"/>
          </p:nvPr>
        </p:nvSpPr>
        <p:spPr/>
        <p:txBody>
          <a:bodyPr/>
          <a:lstStyle/>
          <a:p>
            <a:r>
              <a:rPr lang="en-US" altLang="ja-JP" sz="2000" b="1">
                <a:latin typeface="メイリオ" panose="020B0604030504040204" pitchFamily="50" charset="-128"/>
                <a:ea typeface="メイリオ" panose="020B0604030504040204" pitchFamily="50" charset="-128"/>
              </a:rPr>
              <a:t>1.</a:t>
            </a:r>
            <a:r>
              <a:rPr lang="ja-JP" altLang="en-US" sz="2000" b="1">
                <a:latin typeface="メイリオ" panose="020B0604030504040204" pitchFamily="50" charset="-128"/>
                <a:ea typeface="メイリオ" panose="020B0604030504040204" pitchFamily="50" charset="-128"/>
              </a:rPr>
              <a:t>システム概要</a:t>
            </a:r>
            <a:endParaRPr lang="ja-JP" altLang="en-US" sz="2000"/>
          </a:p>
        </p:txBody>
      </p:sp>
      <p:sp>
        <p:nvSpPr>
          <p:cNvPr id="4" name="フッター プレースホルダー 3"/>
          <p:cNvSpPr>
            <a:spLocks noGrp="1"/>
          </p:cNvSpPr>
          <p:nvPr>
            <p:ph type="ftr" sz="quarter" idx="11"/>
          </p:nvPr>
        </p:nvSpPr>
        <p:spPr/>
        <p:txBody>
          <a:bodyPr/>
          <a:lstStyle/>
          <a:p>
            <a:pPr>
              <a:defRPr/>
            </a:pPr>
            <a:r>
              <a:rPr lang="en-US" altLang="ja-JP" dirty="0"/>
              <a:t>Copy Right(c)2020 PRESTIGE INTERNATIONAL Inc. All Rights Reserved.</a:t>
            </a:r>
          </a:p>
        </p:txBody>
      </p:sp>
      <p:sp>
        <p:nvSpPr>
          <p:cNvPr id="8" name="円/楕円 7"/>
          <p:cNvSpPr/>
          <p:nvPr/>
        </p:nvSpPr>
        <p:spPr bwMode="auto">
          <a:xfrm>
            <a:off x="6375400" y="3030538"/>
            <a:ext cx="1655763" cy="685800"/>
          </a:xfrm>
          <a:prstGeom prst="ellipse">
            <a:avLst/>
          </a:prstGeom>
          <a:solidFill>
            <a:schemeClr val="bg2">
              <a:lumMod val="40000"/>
              <a:lumOff val="60000"/>
            </a:schemeClr>
          </a:solidFill>
          <a:ln w="28575" cap="flat" cmpd="sng" algn="ctr">
            <a:noFill/>
            <a:prstDash val="solid"/>
            <a:round/>
            <a:headEnd type="none" w="med" len="med"/>
            <a:tailEnd type="none" w="med" len="med"/>
          </a:ln>
          <a:effectLst/>
        </p:spPr>
        <p:txBody>
          <a:bodyPr anchor="ctr"/>
          <a:lstStyle/>
          <a:p>
            <a:pPr algn="ctr" eaLnBrk="1" hangingPunct="1">
              <a:defRPr/>
            </a:pPr>
            <a:r>
              <a:rPr lang="ja-JP" altLang="en-US" sz="1600" dirty="0">
                <a:solidFill>
                  <a:schemeClr val="bg1"/>
                </a:solidFill>
              </a:rPr>
              <a:t>代理店</a:t>
            </a:r>
            <a:endParaRPr lang="en-US" altLang="ja-JP" sz="1600" dirty="0">
              <a:solidFill>
                <a:schemeClr val="bg1"/>
              </a:solidFill>
            </a:endParaRPr>
          </a:p>
          <a:p>
            <a:pPr algn="ctr" eaLnBrk="1" hangingPunct="1">
              <a:defRPr/>
            </a:pPr>
            <a:r>
              <a:rPr lang="ja-JP" altLang="en-US" sz="1600" dirty="0">
                <a:solidFill>
                  <a:schemeClr val="bg1"/>
                </a:solidFill>
              </a:rPr>
              <a:t>様</a:t>
            </a:r>
          </a:p>
        </p:txBody>
      </p:sp>
      <p:sp>
        <p:nvSpPr>
          <p:cNvPr id="9222" name="右矢印 59"/>
          <p:cNvSpPr>
            <a:spLocks noChangeArrowheads="1"/>
          </p:cNvSpPr>
          <p:nvPr/>
        </p:nvSpPr>
        <p:spPr bwMode="auto">
          <a:xfrm>
            <a:off x="2100263" y="3560763"/>
            <a:ext cx="417512" cy="731837"/>
          </a:xfrm>
          <a:prstGeom prst="rightArrow">
            <a:avLst>
              <a:gd name="adj1" fmla="val 50000"/>
              <a:gd name="adj2" fmla="val 50000"/>
            </a:avLst>
          </a:prstGeom>
          <a:solidFill>
            <a:srgbClr val="92D050"/>
          </a:solidFill>
          <a:ln w="28575" algn="ctr">
            <a:solidFill>
              <a:srgbClr val="92D050"/>
            </a:solidFill>
            <a:round/>
            <a:headEnd/>
            <a:tailEnd/>
          </a:ln>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9223" name="円/楕円 61"/>
          <p:cNvSpPr>
            <a:spLocks noChangeArrowheads="1"/>
          </p:cNvSpPr>
          <p:nvPr/>
        </p:nvSpPr>
        <p:spPr bwMode="auto">
          <a:xfrm>
            <a:off x="792163" y="2997200"/>
            <a:ext cx="1250950" cy="1792288"/>
          </a:xfrm>
          <a:prstGeom prst="ellipse">
            <a:avLst/>
          </a:prstGeom>
          <a:solidFill>
            <a:srgbClr val="FF00FF"/>
          </a:solidFill>
          <a:ln w="28575" algn="ctr">
            <a:solidFill>
              <a:srgbClr val="FF00FF"/>
            </a:solidFill>
            <a:round/>
            <a:headEnd/>
            <a:tailEnd/>
          </a:ln>
        </p:spPr>
        <p:txBody>
          <a:bodyPr anchor="ct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en-US" altLang="ja-JP" sz="1600">
                <a:solidFill>
                  <a:schemeClr val="bg1"/>
                </a:solidFill>
              </a:rPr>
              <a:t>End</a:t>
            </a:r>
          </a:p>
          <a:p>
            <a:pPr algn="ctr" eaLnBrk="1" hangingPunct="1"/>
            <a:r>
              <a:rPr lang="en-US" altLang="ja-JP" sz="1600">
                <a:solidFill>
                  <a:schemeClr val="bg1"/>
                </a:solidFill>
              </a:rPr>
              <a:t>User</a:t>
            </a:r>
            <a:endParaRPr lang="ja-JP" altLang="en-US" sz="1600">
              <a:solidFill>
                <a:schemeClr val="bg1"/>
              </a:solidFill>
            </a:endParaRPr>
          </a:p>
        </p:txBody>
      </p:sp>
      <p:sp>
        <p:nvSpPr>
          <p:cNvPr id="9224" name="円/楕円 108"/>
          <p:cNvSpPr>
            <a:spLocks noChangeArrowheads="1"/>
          </p:cNvSpPr>
          <p:nvPr/>
        </p:nvSpPr>
        <p:spPr bwMode="auto">
          <a:xfrm>
            <a:off x="2555875" y="3005138"/>
            <a:ext cx="1250950" cy="1792287"/>
          </a:xfrm>
          <a:prstGeom prst="ellipse">
            <a:avLst/>
          </a:prstGeom>
          <a:solidFill>
            <a:srgbClr val="00B050"/>
          </a:solidFill>
          <a:ln w="28575" algn="ctr">
            <a:solidFill>
              <a:srgbClr val="00B050"/>
            </a:solidFill>
            <a:round/>
            <a:headEnd/>
            <a:tailEnd/>
          </a:ln>
        </p:spPr>
        <p:txBody>
          <a:bodyPr anchor="ct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en-US" altLang="ja-JP" sz="1200">
                <a:solidFill>
                  <a:schemeClr val="bg1"/>
                </a:solidFill>
              </a:rPr>
              <a:t>Contact</a:t>
            </a:r>
          </a:p>
          <a:p>
            <a:pPr algn="ctr" eaLnBrk="1" hangingPunct="1"/>
            <a:r>
              <a:rPr lang="en-US" altLang="ja-JP" sz="1200">
                <a:solidFill>
                  <a:schemeClr val="bg1"/>
                </a:solidFill>
              </a:rPr>
              <a:t>Center</a:t>
            </a:r>
            <a:endParaRPr lang="ja-JP" altLang="en-US" sz="1200">
              <a:solidFill>
                <a:schemeClr val="bg1"/>
              </a:solidFill>
            </a:endParaRPr>
          </a:p>
        </p:txBody>
      </p:sp>
      <p:sp>
        <p:nvSpPr>
          <p:cNvPr id="15" name="円/楕円 14"/>
          <p:cNvSpPr/>
          <p:nvPr/>
        </p:nvSpPr>
        <p:spPr bwMode="auto">
          <a:xfrm>
            <a:off x="6375400" y="4005263"/>
            <a:ext cx="1655763" cy="687387"/>
          </a:xfrm>
          <a:prstGeom prst="ellipse">
            <a:avLst/>
          </a:prstGeom>
          <a:solidFill>
            <a:schemeClr val="bg2">
              <a:lumMod val="40000"/>
              <a:lumOff val="60000"/>
            </a:schemeClr>
          </a:solidFill>
          <a:ln w="28575" cap="flat" cmpd="sng" algn="ctr">
            <a:noFill/>
            <a:prstDash val="solid"/>
            <a:round/>
            <a:headEnd type="none" w="med" len="med"/>
            <a:tailEnd type="none" w="med" len="med"/>
          </a:ln>
          <a:effectLst/>
        </p:spPr>
        <p:txBody>
          <a:bodyPr anchor="ctr"/>
          <a:lstStyle/>
          <a:p>
            <a:pPr algn="ctr" eaLnBrk="1" hangingPunct="1">
              <a:defRPr/>
            </a:pPr>
            <a:r>
              <a:rPr lang="ja-JP" altLang="en-US" sz="1600" dirty="0">
                <a:solidFill>
                  <a:schemeClr val="bg1"/>
                </a:solidFill>
              </a:rPr>
              <a:t>管理会社</a:t>
            </a:r>
            <a:endParaRPr lang="en-US" altLang="ja-JP" sz="1600" dirty="0">
              <a:solidFill>
                <a:schemeClr val="bg1"/>
              </a:solidFill>
            </a:endParaRPr>
          </a:p>
          <a:p>
            <a:pPr algn="ctr" eaLnBrk="1" hangingPunct="1">
              <a:defRPr/>
            </a:pPr>
            <a:r>
              <a:rPr lang="ja-JP" altLang="en-US" sz="1600" dirty="0">
                <a:solidFill>
                  <a:schemeClr val="bg1"/>
                </a:solidFill>
              </a:rPr>
              <a:t>様</a:t>
            </a:r>
          </a:p>
        </p:txBody>
      </p:sp>
      <p:sp>
        <p:nvSpPr>
          <p:cNvPr id="13" name="円/楕円 12"/>
          <p:cNvSpPr/>
          <p:nvPr/>
        </p:nvSpPr>
        <p:spPr bwMode="auto">
          <a:xfrm>
            <a:off x="5076825" y="2997200"/>
            <a:ext cx="1655763" cy="1792288"/>
          </a:xfrm>
          <a:prstGeom prst="ellipse">
            <a:avLst/>
          </a:prstGeom>
          <a:solidFill>
            <a:schemeClr val="bg2">
              <a:lumMod val="60000"/>
              <a:lumOff val="40000"/>
            </a:schemeClr>
          </a:solidFill>
          <a:ln w="28575" cap="flat" cmpd="sng" algn="ctr">
            <a:solidFill>
              <a:schemeClr val="bg2">
                <a:lumMod val="60000"/>
                <a:lumOff val="40000"/>
              </a:schemeClr>
            </a:solidFill>
            <a:prstDash val="solid"/>
            <a:round/>
            <a:headEnd type="none" w="med" len="med"/>
            <a:tailEnd type="none" w="med" len="med"/>
          </a:ln>
          <a:effectLst/>
        </p:spPr>
        <p:txBody>
          <a:bodyPr anchor="ctr"/>
          <a:lstStyle/>
          <a:p>
            <a:pPr algn="ctr" eaLnBrk="1" hangingPunct="1">
              <a:defRPr/>
            </a:pPr>
            <a:r>
              <a:rPr lang="ja-JP" altLang="en-US" sz="1600" dirty="0">
                <a:solidFill>
                  <a:schemeClr val="bg1"/>
                </a:solidFill>
              </a:rPr>
              <a:t>クライアント様</a:t>
            </a:r>
          </a:p>
        </p:txBody>
      </p:sp>
      <p:sp>
        <p:nvSpPr>
          <p:cNvPr id="9227" name="円/楕円 110"/>
          <p:cNvSpPr>
            <a:spLocks noChangeArrowheads="1"/>
          </p:cNvSpPr>
          <p:nvPr/>
        </p:nvSpPr>
        <p:spPr bwMode="auto">
          <a:xfrm>
            <a:off x="3708400" y="3429000"/>
            <a:ext cx="1439863" cy="822325"/>
          </a:xfrm>
          <a:prstGeom prst="ellipse">
            <a:avLst/>
          </a:prstGeom>
          <a:solidFill>
            <a:srgbClr val="3399FF"/>
          </a:solidFill>
          <a:ln w="28575" algn="ctr">
            <a:solidFill>
              <a:srgbClr val="3399FF"/>
            </a:solidFill>
            <a:round/>
            <a:headEnd/>
            <a:tailEnd/>
          </a:ln>
        </p:spPr>
        <p:txBody>
          <a:bodyPr anchor="ct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en-US" altLang="ja-JP" sz="1400" dirty="0">
                <a:solidFill>
                  <a:schemeClr val="bg1"/>
                </a:solidFill>
              </a:rPr>
              <a:t>Preco</a:t>
            </a:r>
            <a:r>
              <a:rPr lang="ja-JP" altLang="en-US" sz="1400" dirty="0">
                <a:solidFill>
                  <a:schemeClr val="bg1"/>
                </a:solidFill>
              </a:rPr>
              <a:t>ﾎﾟｰﾀﾙｻｲﾄ</a:t>
            </a:r>
          </a:p>
        </p:txBody>
      </p:sp>
      <p:sp>
        <p:nvSpPr>
          <p:cNvPr id="9228"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46E4AAFC-56AD-4733-BAEB-A93FB42E711D}" type="slidenum">
              <a:rPr kumimoji="0" lang="en-US" altLang="ja-JP"/>
              <a:pPr algn="r" eaLnBrk="1" hangingPunct="1"/>
              <a:t>5</a:t>
            </a:fld>
            <a:endParaRPr kumimoji="0"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9574E820-10F1-4A5E-AE96-20C8B2771E7B}" type="slidenum">
              <a:rPr kumimoji="0" lang="en-US" altLang="ja-JP"/>
              <a:pPr algn="r" eaLnBrk="1" hangingPunct="1"/>
              <a:t>6</a:t>
            </a:fld>
            <a:endParaRPr kumimoji="0" lang="en-US" altLang="ja-JP"/>
          </a:p>
        </p:txBody>
      </p:sp>
      <p:sp>
        <p:nvSpPr>
          <p:cNvPr id="10243" name="Rectangle 3"/>
          <p:cNvSpPr>
            <a:spLocks noGrp="1" noChangeArrowheads="1"/>
          </p:cNvSpPr>
          <p:nvPr>
            <p:ph type="ctrTitle"/>
          </p:nvPr>
        </p:nvSpPr>
        <p:spPr>
          <a:xfrm>
            <a:off x="395288" y="260350"/>
            <a:ext cx="5832475" cy="647700"/>
          </a:xfrm>
          <a:noFill/>
        </p:spPr>
        <p:txBody>
          <a:bodyPr/>
          <a:lstStyle/>
          <a:p>
            <a:pPr eaLnBrk="1" hangingPunct="1"/>
            <a:r>
              <a:rPr lang="en-US" altLang="ja-JP" sz="2000" b="1"/>
              <a:t>2.</a:t>
            </a:r>
            <a:r>
              <a:rPr lang="ja-JP" altLang="en-US" sz="2000" b="1"/>
              <a:t>システム要件</a:t>
            </a:r>
          </a:p>
        </p:txBody>
      </p:sp>
      <p:sp>
        <p:nvSpPr>
          <p:cNvPr id="10246" name="Rectangle 10"/>
          <p:cNvSpPr>
            <a:spLocks noChangeArrowheads="1"/>
          </p:cNvSpPr>
          <p:nvPr/>
        </p:nvSpPr>
        <p:spPr bwMode="auto">
          <a:xfrm>
            <a:off x="468313" y="981075"/>
            <a:ext cx="82804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ts val="0"/>
              </a:spcBef>
              <a:tabLst>
                <a:tab pos="1047750" algn="l"/>
                <a:tab pos="1238250" algn="l"/>
              </a:tabLst>
              <a:defRPr/>
            </a:pPr>
            <a:r>
              <a:rPr lang="en-US" altLang="ja-JP" sz="2000" b="1" dirty="0">
                <a:solidFill>
                  <a:schemeClr val="tx1"/>
                </a:solidFill>
                <a:latin typeface="+mn-ea"/>
                <a:ea typeface="+mn-ea"/>
              </a:rPr>
              <a:t>Preco</a:t>
            </a:r>
            <a:r>
              <a:rPr lang="ja-JP" altLang="en-US" sz="2000" b="1" dirty="0">
                <a:solidFill>
                  <a:schemeClr val="tx1"/>
                </a:solidFill>
                <a:latin typeface="+mn-ea"/>
                <a:ea typeface="+mn-ea"/>
              </a:rPr>
              <a:t>は株式会社ﾌﾟﾚｽﾃｰｼﾞ・ｺｱｿﾘｭｰｼｮﾝが</a:t>
            </a:r>
            <a:r>
              <a:rPr lang="ja-JP" altLang="en-US" sz="2000" b="1" dirty="0">
                <a:solidFill>
                  <a:schemeClr val="tx1"/>
                </a:solidFill>
                <a:latin typeface="+mn-ea"/>
              </a:rPr>
              <a:t>クライアント様、</a:t>
            </a:r>
            <a:endParaRPr lang="en-US" altLang="ja-JP" sz="2000" b="1" dirty="0">
              <a:solidFill>
                <a:schemeClr val="tx1"/>
              </a:solidFill>
              <a:latin typeface="+mn-ea"/>
            </a:endParaRPr>
          </a:p>
          <a:p>
            <a:pPr indent="187325">
              <a:spcBef>
                <a:spcPts val="0"/>
              </a:spcBef>
              <a:tabLst>
                <a:tab pos="1047750" algn="l"/>
                <a:tab pos="1238250" algn="l"/>
              </a:tabLst>
              <a:defRPr/>
            </a:pPr>
            <a:r>
              <a:rPr lang="ja-JP" altLang="en-US" sz="2000" b="1" dirty="0">
                <a:solidFill>
                  <a:schemeClr val="tx1"/>
                </a:solidFill>
                <a:latin typeface="+mn-ea"/>
              </a:rPr>
              <a:t>代理店様、</a:t>
            </a:r>
            <a:r>
              <a:rPr lang="ja-JP" altLang="en-US" sz="2000" b="1" dirty="0">
                <a:solidFill>
                  <a:schemeClr val="tx1"/>
                </a:solidFill>
                <a:latin typeface="+mn-ea"/>
                <a:ea typeface="+mn-ea"/>
              </a:rPr>
              <a:t>不動産管理会社様に提供する</a:t>
            </a:r>
            <a:r>
              <a:rPr lang="en-US" altLang="ja-JP" sz="2000" b="1" dirty="0">
                <a:solidFill>
                  <a:schemeClr val="tx1"/>
                </a:solidFill>
                <a:latin typeface="+mn-ea"/>
                <a:ea typeface="+mn-ea"/>
              </a:rPr>
              <a:t>ASP</a:t>
            </a:r>
            <a:r>
              <a:rPr lang="ja-JP" altLang="en-US" sz="2000" b="1" dirty="0">
                <a:solidFill>
                  <a:schemeClr val="tx1"/>
                </a:solidFill>
                <a:latin typeface="+mn-ea"/>
                <a:ea typeface="+mn-ea"/>
              </a:rPr>
              <a:t>ｻｰﾋﾞｽです。</a:t>
            </a:r>
            <a:endParaRPr lang="en-US" altLang="ja-JP" sz="2000" b="1" dirty="0">
              <a:solidFill>
                <a:schemeClr val="tx1"/>
              </a:solidFill>
              <a:latin typeface="+mn-ea"/>
              <a:ea typeface="+mn-ea"/>
            </a:endParaRPr>
          </a:p>
          <a:p>
            <a:pPr indent="187325">
              <a:spcBef>
                <a:spcPts val="0"/>
              </a:spcBef>
              <a:tabLst>
                <a:tab pos="1047750" algn="l"/>
                <a:tab pos="1238250" algn="l"/>
              </a:tabLst>
              <a:defRPr/>
            </a:pPr>
            <a:r>
              <a:rPr lang="ja-JP" altLang="en-US" sz="2000" b="1" dirty="0">
                <a:solidFill>
                  <a:schemeClr val="tx1"/>
                </a:solidFill>
                <a:latin typeface="+mn-ea"/>
                <a:ea typeface="+mn-ea"/>
              </a:rPr>
              <a:t>以下のｼｽﾃﾑ要件を満たす環境にてご利用下さい。</a:t>
            </a:r>
            <a:endParaRPr lang="en-US" altLang="ja-JP" sz="2000" b="1" dirty="0">
              <a:solidFill>
                <a:schemeClr val="tx1"/>
              </a:solidFill>
              <a:latin typeface="+mn-ea"/>
              <a:ea typeface="+mn-ea"/>
            </a:endParaRPr>
          </a:p>
        </p:txBody>
      </p:sp>
      <p:graphicFrame>
        <p:nvGraphicFramePr>
          <p:cNvPr id="5" name="Group 131"/>
          <p:cNvGraphicFramePr>
            <a:graphicFrameLocks noGrp="1"/>
          </p:cNvGraphicFramePr>
          <p:nvPr>
            <p:extLst>
              <p:ext uri="{D42A27DB-BD31-4B8C-83A1-F6EECF244321}">
                <p14:modId xmlns:p14="http://schemas.microsoft.com/office/powerpoint/2010/main" val="1222445871"/>
              </p:ext>
            </p:extLst>
          </p:nvPr>
        </p:nvGraphicFramePr>
        <p:xfrm>
          <a:off x="576263" y="2205038"/>
          <a:ext cx="8064500" cy="3814762"/>
        </p:xfrm>
        <a:graphic>
          <a:graphicData uri="http://schemas.openxmlformats.org/drawingml/2006/table">
            <a:tbl>
              <a:tblPr/>
              <a:tblGrid>
                <a:gridCol w="2555577">
                  <a:extLst>
                    <a:ext uri="{9D8B030D-6E8A-4147-A177-3AD203B41FA5}">
                      <a16:colId xmlns:a16="http://schemas.microsoft.com/office/drawing/2014/main" val="20000"/>
                    </a:ext>
                  </a:extLst>
                </a:gridCol>
                <a:gridCol w="5508923">
                  <a:extLst>
                    <a:ext uri="{9D8B030D-6E8A-4147-A177-3AD203B41FA5}">
                      <a16:colId xmlns:a16="http://schemas.microsoft.com/office/drawing/2014/main" val="20001"/>
                    </a:ext>
                  </a:extLst>
                </a:gridCol>
              </a:tblGrid>
              <a:tr h="385104">
                <a:tc gridSpan="2">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推奨利用環境</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pattFill prst="narHorz">
                      <a:fgClr>
                        <a:schemeClr val="accent1"/>
                      </a:fgClr>
                      <a:bgClr>
                        <a:schemeClr val="bg1"/>
                      </a:bgClr>
                    </a:pattFill>
                  </a:tcPr>
                </a:tc>
                <a:tc hMerge="1">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endParaRPr kumimoji="1" lang="ja-JP" altLang="en-US" sz="14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89996" marR="89996" marT="46784" marB="46784"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pattFill prst="narHorz">
                      <a:fgClr>
                        <a:schemeClr val="accent1"/>
                      </a:fgClr>
                      <a:bgClr>
                        <a:schemeClr val="bg1"/>
                      </a:bgClr>
                    </a:pattFill>
                  </a:tcPr>
                </a:tc>
                <a:extLst>
                  <a:ext uri="{0D108BD9-81ED-4DB2-BD59-A6C34878D82A}">
                    <a16:rowId xmlns:a16="http://schemas.microsoft.com/office/drawing/2014/main" val="10000"/>
                  </a:ext>
                </a:extLst>
              </a:tr>
              <a:tr h="395949">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lang="ja-JP" altLang="en-US" sz="1400">
                          <a:latin typeface="+mn-ea"/>
                          <a:ea typeface="+mn-ea"/>
                        </a:rPr>
                        <a:t>アクセス回線</a:t>
                      </a:r>
                      <a:endParaRPr kumimoji="1" lang="ja-JP" altLang="en-US" sz="1400" b="0" i="0" u="none" strike="noStrike" cap="none" normalizeH="0" baseline="0" dirty="0">
                        <a:ln>
                          <a:noFill/>
                        </a:ln>
                        <a:solidFill>
                          <a:srgbClr val="000000"/>
                        </a:solidFill>
                        <a:effectLst/>
                        <a:latin typeface="+mn-ea"/>
                        <a:ea typeface="+mn-ea"/>
                      </a:endParaRP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lang="en-US" altLang="ja-JP" sz="1400" dirty="0">
                          <a:latin typeface="+mn-ea"/>
                          <a:ea typeface="+mn-ea"/>
                        </a:rPr>
                        <a:t>ADSL</a:t>
                      </a:r>
                      <a:r>
                        <a:rPr lang="ja-JP" altLang="en-US" sz="1400" dirty="0" err="1">
                          <a:latin typeface="+mn-ea"/>
                          <a:ea typeface="+mn-ea"/>
                        </a:rPr>
                        <a:t>、</a:t>
                      </a:r>
                      <a:r>
                        <a:rPr lang="en-US" altLang="ja-JP" sz="1400" dirty="0">
                          <a:latin typeface="+mn-ea"/>
                          <a:ea typeface="+mn-ea"/>
                        </a:rPr>
                        <a:t>B</a:t>
                      </a:r>
                      <a:r>
                        <a:rPr lang="ja-JP" altLang="en-US" sz="1400" dirty="0">
                          <a:latin typeface="+mn-ea"/>
                          <a:ea typeface="+mn-ea"/>
                        </a:rPr>
                        <a:t>フレッツ等のブロードバンドインターネット接続</a:t>
                      </a:r>
                      <a:endParaRPr kumimoji="1" lang="en-US" altLang="ja-JP" sz="1400" b="0" i="0" u="none" strike="noStrike" cap="none" normalizeH="0" baseline="0" dirty="0">
                        <a:ln>
                          <a:noFill/>
                        </a:ln>
                        <a:solidFill>
                          <a:srgbClr val="000000"/>
                        </a:solidFill>
                        <a:effectLst/>
                        <a:latin typeface="+mn-ea"/>
                        <a:ea typeface="+mn-ea"/>
                      </a:endParaRP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736334">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defRPr/>
                      </a:pPr>
                      <a:r>
                        <a:rPr lang="ja-JP" altLang="en-US" sz="1400" dirty="0">
                          <a:latin typeface="+mn-ea"/>
                          <a:ea typeface="+mn-ea"/>
                        </a:rPr>
                        <a:t>ブラウザ（弊社動作検証環境）</a:t>
                      </a:r>
                      <a:endParaRPr kumimoji="1" lang="ja-JP" altLang="en-US" sz="1400" b="0" i="0" u="none" strike="noStrike" cap="none" normalizeH="0" baseline="0" dirty="0">
                        <a:ln>
                          <a:noFill/>
                        </a:ln>
                        <a:solidFill>
                          <a:srgbClr val="000000"/>
                        </a:solidFill>
                        <a:effectLst/>
                        <a:latin typeface="+mn-ea"/>
                        <a:ea typeface="+mn-ea"/>
                      </a:endParaRP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a:effectLst/>
                          <a:latin typeface="+mn-ea"/>
                          <a:ea typeface="+mn-ea"/>
                        </a:rPr>
                        <a:t>Google Chrome</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415634">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defRPr/>
                      </a:pPr>
                      <a:r>
                        <a:rPr lang="ja-JP" altLang="en-US" sz="1400" dirty="0">
                          <a:effectLst/>
                          <a:latin typeface="+mn-ea"/>
                          <a:ea typeface="+mn-ea"/>
                        </a:rPr>
                        <a:t>画面解像度</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a:effectLst/>
                          <a:latin typeface="+mn-ea"/>
                          <a:ea typeface="+mn-ea"/>
                        </a:rPr>
                        <a:t>1024×768</a:t>
                      </a:r>
                      <a:r>
                        <a:rPr lang="ja-JP" altLang="en-US" sz="1400" dirty="0">
                          <a:effectLst/>
                          <a:latin typeface="+mn-ea"/>
                          <a:ea typeface="+mn-ea"/>
                        </a:rPr>
                        <a:t>以上</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409074">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defRPr/>
                      </a:pPr>
                      <a:r>
                        <a:rPr lang="ja-JP" altLang="en-US" sz="1400" dirty="0">
                          <a:effectLst/>
                          <a:latin typeface="+mn-ea"/>
                          <a:ea typeface="+mn-ea"/>
                        </a:rPr>
                        <a:t>ＯＳ</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a:effectLst/>
                          <a:latin typeface="+mn-ea"/>
                          <a:ea typeface="+mn-ea"/>
                        </a:rPr>
                        <a:t>Windows 8.1</a:t>
                      </a:r>
                      <a:r>
                        <a:rPr lang="ja-JP" altLang="en-US" sz="1400" dirty="0" err="1">
                          <a:effectLst/>
                          <a:latin typeface="+mn-ea"/>
                          <a:ea typeface="+mn-ea"/>
                        </a:rPr>
                        <a:t>、</a:t>
                      </a:r>
                      <a:r>
                        <a:rPr lang="en-US" altLang="ja-JP" sz="1400" dirty="0">
                          <a:effectLst/>
                          <a:latin typeface="+mn-ea"/>
                          <a:ea typeface="+mn-ea"/>
                        </a:rPr>
                        <a:t>Windows10 </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490889">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defRPr/>
                      </a:pPr>
                      <a:r>
                        <a:rPr lang="ja-JP" altLang="en-US" sz="1400" dirty="0">
                          <a:effectLst/>
                          <a:latin typeface="+mn-ea"/>
                          <a:ea typeface="+mn-ea"/>
                        </a:rPr>
                        <a:t>メモリ</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a:effectLst/>
                          <a:latin typeface="+mn-ea"/>
                          <a:ea typeface="+mn-ea"/>
                        </a:rPr>
                        <a:t>768M</a:t>
                      </a:r>
                      <a:r>
                        <a:rPr lang="ja-JP" altLang="en-US" sz="1400" dirty="0">
                          <a:effectLst/>
                          <a:latin typeface="+mn-ea"/>
                          <a:ea typeface="+mn-ea"/>
                        </a:rPr>
                        <a:t>バイト以上 （</a:t>
                      </a:r>
                      <a:r>
                        <a:rPr lang="en-US" altLang="ja-JP" sz="1400" dirty="0">
                          <a:effectLst/>
                          <a:latin typeface="+mn-ea"/>
                          <a:ea typeface="+mn-ea"/>
                        </a:rPr>
                        <a:t>1G</a:t>
                      </a:r>
                      <a:r>
                        <a:rPr lang="ja-JP" altLang="en-US" sz="1400" dirty="0">
                          <a:effectLst/>
                          <a:latin typeface="+mn-ea"/>
                          <a:ea typeface="+mn-ea"/>
                        </a:rPr>
                        <a:t>バイト以上を推奨）</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490889">
                <a:tc>
                  <a:txBody>
                    <a:bodyPr/>
                    <a:lstStyle/>
                    <a:p>
                      <a:r>
                        <a:rPr lang="en-US" altLang="ja-JP" sz="1400" dirty="0">
                          <a:effectLst/>
                          <a:latin typeface="+mn-ea"/>
                          <a:ea typeface="+mn-ea"/>
                        </a:rPr>
                        <a:t>EXCEL</a:t>
                      </a:r>
                      <a:r>
                        <a:rPr lang="ja-JP" altLang="en-US" sz="1400" dirty="0">
                          <a:effectLst/>
                          <a:latin typeface="+mn-ea"/>
                          <a:ea typeface="+mn-ea"/>
                        </a:rPr>
                        <a:t>閲覧ソフト</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r>
                        <a:rPr lang="en-US" altLang="ja-JP" sz="1400" dirty="0">
                          <a:effectLst/>
                          <a:latin typeface="+mn-ea"/>
                          <a:ea typeface="+mn-ea"/>
                        </a:rPr>
                        <a:t>Microsoft Excel 2010</a:t>
                      </a:r>
                      <a:r>
                        <a:rPr lang="ja-JP" altLang="en-US" sz="1400" dirty="0">
                          <a:effectLst/>
                          <a:latin typeface="+mn-ea"/>
                          <a:ea typeface="+mn-ea"/>
                        </a:rPr>
                        <a:t>以上 （または、</a:t>
                      </a:r>
                      <a:r>
                        <a:rPr lang="en-US" altLang="ja-JP" sz="1400" dirty="0">
                          <a:effectLst/>
                          <a:latin typeface="+mn-ea"/>
                          <a:ea typeface="+mn-ea"/>
                        </a:rPr>
                        <a:t>Excel Viewer</a:t>
                      </a:r>
                      <a:r>
                        <a:rPr lang="ja-JP" altLang="en-US" sz="1400" dirty="0">
                          <a:effectLst/>
                          <a:latin typeface="+mn-ea"/>
                          <a:ea typeface="+mn-ea"/>
                        </a:rPr>
                        <a:t>）</a:t>
                      </a:r>
                      <a:endParaRPr kumimoji="1" lang="ja-JP" altLang="en-US" sz="1400" b="0" i="0" u="none" strike="noStrike" cap="none" normalizeH="0" baseline="0" dirty="0">
                        <a:ln>
                          <a:noFill/>
                        </a:ln>
                        <a:solidFill>
                          <a:srgbClr val="000000"/>
                        </a:solidFill>
                        <a:effectLst/>
                        <a:latin typeface="+mn-ea"/>
                        <a:ea typeface="+mn-ea"/>
                      </a:endParaRP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490889">
                <a:tc>
                  <a:txBody>
                    <a:bodyPr/>
                    <a:lstStyle/>
                    <a:p>
                      <a:r>
                        <a:rPr lang="en-US" altLang="ja-JP" sz="1400" dirty="0">
                          <a:effectLst/>
                          <a:latin typeface="+mn-ea"/>
                          <a:ea typeface="+mn-ea"/>
                        </a:rPr>
                        <a:t>PDF</a:t>
                      </a:r>
                      <a:r>
                        <a:rPr lang="ja-JP" altLang="en-US" sz="1400" dirty="0">
                          <a:effectLst/>
                          <a:latin typeface="+mn-ea"/>
                          <a:ea typeface="+mn-ea"/>
                        </a:rPr>
                        <a:t>閲覧ソフト</a:t>
                      </a:r>
                      <a:endParaRPr lang="en-US" altLang="ja-JP" sz="1400" dirty="0">
                        <a:effectLst/>
                        <a:latin typeface="+mn-ea"/>
                        <a:ea typeface="+mn-ea"/>
                      </a:endParaRP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r>
                        <a:rPr kumimoji="1" lang="en-US" altLang="ja-JP" sz="1400" b="0" i="0" u="none" strike="noStrike" cap="none" normalizeH="0" baseline="0" dirty="0">
                          <a:ln>
                            <a:noFill/>
                          </a:ln>
                          <a:solidFill>
                            <a:srgbClr val="000000"/>
                          </a:solidFill>
                          <a:effectLst/>
                          <a:latin typeface="+mn-ea"/>
                          <a:ea typeface="+mn-ea"/>
                          <a:cs typeface="Arial" pitchFamily="34" charset="0"/>
                        </a:rPr>
                        <a:t>Adobe </a:t>
                      </a:r>
                      <a:r>
                        <a:rPr kumimoji="1" lang="en-US" altLang="ja-JP" sz="1400" b="0" i="0" u="none" strike="noStrike" cap="none" normalizeH="0" baseline="0" dirty="0" err="1">
                          <a:ln>
                            <a:noFill/>
                          </a:ln>
                          <a:solidFill>
                            <a:srgbClr val="000000"/>
                          </a:solidFill>
                          <a:effectLst/>
                          <a:latin typeface="+mn-ea"/>
                          <a:ea typeface="+mn-ea"/>
                          <a:cs typeface="Arial" pitchFamily="34" charset="0"/>
                        </a:rPr>
                        <a:t>Arobat</a:t>
                      </a:r>
                      <a:r>
                        <a:rPr kumimoji="1" lang="en-US" altLang="ja-JP" sz="1400" b="0" i="0" u="none" strike="noStrike" cap="none" normalizeH="0" baseline="0" dirty="0">
                          <a:ln>
                            <a:noFill/>
                          </a:ln>
                          <a:solidFill>
                            <a:srgbClr val="000000"/>
                          </a:solidFill>
                          <a:effectLst/>
                          <a:latin typeface="+mn-ea"/>
                          <a:ea typeface="+mn-ea"/>
                          <a:cs typeface="Arial" pitchFamily="34" charset="0"/>
                        </a:rPr>
                        <a:t> Reader DC ( </a:t>
                      </a:r>
                      <a:r>
                        <a:rPr kumimoji="1" lang="ja-JP" altLang="en-US" sz="1400" b="0" i="0" u="none" strike="noStrike" cap="none" normalizeH="0" baseline="0" dirty="0">
                          <a:ln>
                            <a:noFill/>
                          </a:ln>
                          <a:solidFill>
                            <a:srgbClr val="000000"/>
                          </a:solidFill>
                          <a:effectLst/>
                          <a:latin typeface="+mn-ea"/>
                          <a:ea typeface="+mn-ea"/>
                          <a:cs typeface="Arial" pitchFamily="34" charset="0"/>
                        </a:rPr>
                        <a:t>最新版推奨</a:t>
                      </a:r>
                      <a:r>
                        <a:rPr kumimoji="1" lang="en-US" altLang="ja-JP" sz="1400" b="0" i="0" u="none" strike="noStrike" cap="none" normalizeH="0" baseline="0" dirty="0">
                          <a:ln>
                            <a:noFill/>
                          </a:ln>
                          <a:solidFill>
                            <a:srgbClr val="000000"/>
                          </a:solidFill>
                          <a:effectLst/>
                          <a:latin typeface="+mn-ea"/>
                          <a:ea typeface="+mn-ea"/>
                          <a:cs typeface="Arial" pitchFamily="34" charset="0"/>
                        </a:rPr>
                        <a:t>)</a:t>
                      </a:r>
                    </a:p>
                  </a:txBody>
                  <a:tcPr marL="89996" marR="89996" marT="46779" marB="46779"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62614DB4-506A-49A6-A7B4-170991918C27}" type="slidenum">
              <a:rPr kumimoji="0" lang="en-US" altLang="ja-JP"/>
              <a:pPr algn="r" eaLnBrk="1" hangingPunct="1"/>
              <a:t>7</a:t>
            </a:fld>
            <a:endParaRPr kumimoji="0" lang="en-US" altLang="ja-JP"/>
          </a:p>
        </p:txBody>
      </p:sp>
      <p:sp>
        <p:nvSpPr>
          <p:cNvPr id="11267" name="Rectangle 3"/>
          <p:cNvSpPr>
            <a:spLocks noGrp="1" noChangeArrowheads="1"/>
          </p:cNvSpPr>
          <p:nvPr>
            <p:ph type="ctrTitle"/>
          </p:nvPr>
        </p:nvSpPr>
        <p:spPr>
          <a:xfrm>
            <a:off x="395288" y="260350"/>
            <a:ext cx="5832475" cy="647700"/>
          </a:xfrm>
          <a:noFill/>
        </p:spPr>
        <p:txBody>
          <a:bodyPr/>
          <a:lstStyle/>
          <a:p>
            <a:pPr eaLnBrk="1" hangingPunct="1"/>
            <a:r>
              <a:rPr lang="en-US" altLang="ja-JP" sz="2000" b="1"/>
              <a:t>3.</a:t>
            </a:r>
            <a:r>
              <a:rPr lang="ja-JP" altLang="en-US" sz="2000" b="1"/>
              <a:t>機能概要</a:t>
            </a:r>
          </a:p>
        </p:txBody>
      </p:sp>
      <p:sp>
        <p:nvSpPr>
          <p:cNvPr id="10246" name="Rectangle 10"/>
          <p:cNvSpPr>
            <a:spLocks noChangeArrowheads="1"/>
          </p:cNvSpPr>
          <p:nvPr/>
        </p:nvSpPr>
        <p:spPr bwMode="auto">
          <a:xfrm>
            <a:off x="468313" y="981075"/>
            <a:ext cx="8280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87325">
              <a:spcBef>
                <a:spcPct val="50000"/>
              </a:spcBef>
              <a:tabLst>
                <a:tab pos="1047750" algn="l"/>
                <a:tab pos="1238250" algn="l"/>
              </a:tabLst>
              <a:defRPr/>
            </a:pPr>
            <a:r>
              <a:rPr lang="en-US" altLang="ja-JP" sz="2000" b="1" dirty="0">
                <a:solidFill>
                  <a:schemeClr val="tx1"/>
                </a:solidFill>
                <a:latin typeface="+mn-ea"/>
                <a:ea typeface="+mn-ea"/>
              </a:rPr>
              <a:t>Preco</a:t>
            </a:r>
            <a:r>
              <a:rPr lang="ja-JP" altLang="en-US" sz="2000" b="1" dirty="0" err="1">
                <a:solidFill>
                  <a:schemeClr val="tx1"/>
                </a:solidFill>
                <a:latin typeface="+mn-ea"/>
                <a:ea typeface="+mn-ea"/>
              </a:rPr>
              <a:t>が提</a:t>
            </a:r>
            <a:r>
              <a:rPr lang="ja-JP" altLang="en-US" sz="2000" b="1" dirty="0">
                <a:solidFill>
                  <a:schemeClr val="tx1"/>
                </a:solidFill>
                <a:latin typeface="+mn-ea"/>
                <a:ea typeface="+mn-ea"/>
              </a:rPr>
              <a:t>供する機能を記します。</a:t>
            </a:r>
            <a:endParaRPr lang="en-US" altLang="ja-JP" sz="2000" b="1" dirty="0">
              <a:solidFill>
                <a:schemeClr val="tx1"/>
              </a:solidFill>
              <a:latin typeface="+mn-ea"/>
              <a:ea typeface="+mn-ea"/>
            </a:endParaRPr>
          </a:p>
        </p:txBody>
      </p:sp>
      <p:graphicFrame>
        <p:nvGraphicFramePr>
          <p:cNvPr id="5" name="Group 131"/>
          <p:cNvGraphicFramePr>
            <a:graphicFrameLocks noGrp="1"/>
          </p:cNvGraphicFramePr>
          <p:nvPr/>
        </p:nvGraphicFramePr>
        <p:xfrm>
          <a:off x="468313" y="1484313"/>
          <a:ext cx="8280400" cy="4230686"/>
        </p:xfrm>
        <a:graphic>
          <a:graphicData uri="http://schemas.openxmlformats.org/drawingml/2006/table">
            <a:tbl>
              <a:tblPr/>
              <a:tblGrid>
                <a:gridCol w="733161">
                  <a:extLst>
                    <a:ext uri="{9D8B030D-6E8A-4147-A177-3AD203B41FA5}">
                      <a16:colId xmlns:a16="http://schemas.microsoft.com/office/drawing/2014/main" val="20000"/>
                    </a:ext>
                  </a:extLst>
                </a:gridCol>
                <a:gridCol w="1484803">
                  <a:extLst>
                    <a:ext uri="{9D8B030D-6E8A-4147-A177-3AD203B41FA5}">
                      <a16:colId xmlns:a16="http://schemas.microsoft.com/office/drawing/2014/main" val="20001"/>
                    </a:ext>
                  </a:extLst>
                </a:gridCol>
                <a:gridCol w="6062436">
                  <a:extLst>
                    <a:ext uri="{9D8B030D-6E8A-4147-A177-3AD203B41FA5}">
                      <a16:colId xmlns:a16="http://schemas.microsoft.com/office/drawing/2014/main" val="20002"/>
                    </a:ext>
                  </a:extLst>
                </a:gridCol>
              </a:tblGrid>
              <a:tr h="338908">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項番</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pattFill prst="narHorz">
                      <a:fgClr>
                        <a:schemeClr val="accent1"/>
                      </a:fgClr>
                      <a:bgClr>
                        <a:schemeClr val="bg1"/>
                      </a:bgClr>
                    </a:patt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機能</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pattFill prst="narHorz">
                      <a:fgClr>
                        <a:schemeClr val="accent1"/>
                      </a:fgClr>
                      <a:bgClr>
                        <a:schemeClr val="bg1"/>
                      </a:bgClr>
                    </a:patt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機能概要</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pattFill prst="narHorz">
                      <a:fgClr>
                        <a:schemeClr val="accent1"/>
                      </a:fgClr>
                      <a:bgClr>
                        <a:schemeClr val="bg1"/>
                      </a:bgClr>
                    </a:pattFill>
                  </a:tcPr>
                </a:tc>
                <a:extLst>
                  <a:ext uri="{0D108BD9-81ED-4DB2-BD59-A6C34878D82A}">
                    <a16:rowId xmlns:a16="http://schemas.microsoft.com/office/drawing/2014/main" val="10000"/>
                  </a:ext>
                </a:extLst>
              </a:tr>
              <a:tr h="1160522">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en-US" altLang="ja-JP" sz="1400" b="0" i="0" u="none" strike="noStrike" cap="none" normalizeH="0" baseline="0" dirty="0">
                          <a:ln>
                            <a:noFill/>
                          </a:ln>
                          <a:solidFill>
                            <a:srgbClr val="000000"/>
                          </a:solidFill>
                          <a:effectLst/>
                          <a:latin typeface="+mn-ea"/>
                          <a:ea typeface="+mn-ea"/>
                        </a:rPr>
                        <a:t>1</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ダッシュボード</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・選択したラインに起票された案件を大分類別、日付別に確認が可能です。</a:t>
                      </a:r>
                      <a:endParaRPr kumimoji="1" lang="en-US" altLang="ja-JP" sz="1400" b="0" i="0" u="none" strike="noStrike" cap="none" normalizeH="0" baseline="0" dirty="0">
                        <a:ln>
                          <a:noFill/>
                        </a:ln>
                        <a:solidFill>
                          <a:srgbClr val="000000"/>
                        </a:solidFill>
                        <a:effectLst/>
                        <a:latin typeface="+mn-ea"/>
                        <a:ea typeface="+mn-ea"/>
                      </a:endParaRPr>
                    </a:p>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・一覧形式での案件のダウンロード、日次報告形式での案件のダウンロードが可能です。</a:t>
                      </a:r>
                      <a:endParaRPr kumimoji="1" lang="en-US" altLang="ja-JP" sz="1400" b="0" i="0" u="none" strike="noStrike" cap="none" normalizeH="0" baseline="0" dirty="0">
                        <a:ln>
                          <a:noFill/>
                        </a:ln>
                        <a:solidFill>
                          <a:srgbClr val="000000"/>
                        </a:solidFill>
                        <a:effectLst/>
                        <a:latin typeface="+mn-ea"/>
                        <a:ea typeface="+mn-ea"/>
                      </a:endParaRPr>
                    </a:p>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・ﾌﾟﾚｽﾃｰｼﾞ ｺｱｿﾘｭｰｼｮﾝからのお知らせが表示されます。</a:t>
                      </a:r>
                      <a:endParaRPr kumimoji="1" lang="en-US" altLang="ja-JP" sz="1400" b="0" i="0" u="none" strike="noStrike" cap="none" normalizeH="0" baseline="0" dirty="0">
                        <a:ln>
                          <a:noFill/>
                        </a:ln>
                        <a:solidFill>
                          <a:srgbClr val="000000"/>
                        </a:solidFill>
                        <a:effectLst/>
                        <a:latin typeface="+mn-ea"/>
                        <a:ea typeface="+mn-ea"/>
                      </a:endParaRP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7501">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en-US" altLang="ja-JP" sz="1400" b="0" i="0" u="none" strike="noStrike" cap="none" normalizeH="0" baseline="0">
                          <a:ln>
                            <a:noFill/>
                          </a:ln>
                          <a:solidFill>
                            <a:srgbClr val="000000"/>
                          </a:solidFill>
                          <a:effectLst/>
                          <a:latin typeface="+mn-ea"/>
                          <a:ea typeface="+mn-ea"/>
                        </a:rPr>
                        <a:t>2</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日次報告</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・多様な条件にて案件を検索することが可能です。</a:t>
                      </a:r>
                      <a:endParaRPr kumimoji="1" lang="en-US" altLang="ja-JP" sz="1400" b="0" i="0" u="none" strike="noStrike" cap="none" normalizeH="0" baseline="0" dirty="0">
                        <a:ln>
                          <a:noFill/>
                        </a:ln>
                        <a:solidFill>
                          <a:srgbClr val="000000"/>
                        </a:solidFill>
                        <a:effectLst/>
                        <a:latin typeface="+mn-ea"/>
                        <a:ea typeface="+mn-ea"/>
                      </a:endParaRPr>
                    </a:p>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・日次報告形式での案件のダウンロードが可能です。</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872423">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en-US" altLang="ja-JP" sz="1400" b="0" i="0" u="none" strike="noStrike" cap="none" normalizeH="0" baseline="0" dirty="0">
                          <a:ln>
                            <a:noFill/>
                          </a:ln>
                          <a:solidFill>
                            <a:srgbClr val="000000"/>
                          </a:solidFill>
                          <a:effectLst/>
                          <a:latin typeface="+mn-ea"/>
                          <a:ea typeface="+mn-ea"/>
                        </a:rPr>
                        <a:t>3</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ダウンロード</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・アップロードした契約情報等のファイルをダウンロードできます。</a:t>
                      </a:r>
                      <a:endParaRPr kumimoji="1" lang="en-US" altLang="ja-JP" sz="1400" b="0" i="0" u="none" strike="noStrike" cap="none" normalizeH="0" baseline="0" dirty="0">
                        <a:ln>
                          <a:noFill/>
                        </a:ln>
                        <a:solidFill>
                          <a:srgbClr val="000000"/>
                        </a:solidFill>
                        <a:effectLst/>
                        <a:latin typeface="+mn-ea"/>
                        <a:ea typeface="+mn-ea"/>
                      </a:endParaRPr>
                    </a:p>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・契約者・物件登録用の雛形ファイル等をダウンロードできます。</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627007">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en-US" altLang="ja-JP" sz="1400" b="0" i="0" u="none" strike="noStrike" cap="none" normalizeH="0" baseline="0" dirty="0">
                          <a:ln>
                            <a:noFill/>
                          </a:ln>
                          <a:solidFill>
                            <a:srgbClr val="000000"/>
                          </a:solidFill>
                          <a:effectLst/>
                          <a:latin typeface="+mn-ea"/>
                          <a:ea typeface="+mn-ea"/>
                        </a:rPr>
                        <a:t>4</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物件情報</a:t>
                      </a:r>
                      <a:endParaRPr kumimoji="1" lang="en-US" altLang="ja-JP" sz="1400" b="0" i="0" u="none" strike="noStrike" cap="none" normalizeH="0" baseline="0" dirty="0">
                        <a:ln>
                          <a:noFill/>
                        </a:ln>
                        <a:solidFill>
                          <a:srgbClr val="000000"/>
                        </a:solidFill>
                        <a:effectLst/>
                        <a:latin typeface="+mn-ea"/>
                        <a:ea typeface="+mn-ea"/>
                      </a:endParaRP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・アップロードしたシステムに登録済みの契約者・物件情報を検索、表示できます。</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584325">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en-US" altLang="ja-JP" sz="1400" b="0" i="0" u="none" strike="noStrike" cap="none" normalizeH="0" baseline="0" dirty="0">
                          <a:ln>
                            <a:noFill/>
                          </a:ln>
                          <a:solidFill>
                            <a:srgbClr val="000000"/>
                          </a:solidFill>
                          <a:effectLst/>
                          <a:latin typeface="+mn-ea"/>
                          <a:ea typeface="+mn-ea"/>
                        </a:rPr>
                        <a:t>5</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アップロード</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bg2"/>
                        </a:buClr>
                        <a:buSzPct val="80000"/>
                        <a:buFontTx/>
                        <a:buNone/>
                        <a:tabLst/>
                      </a:pPr>
                      <a:r>
                        <a:rPr kumimoji="1" lang="ja-JP" altLang="en-US" sz="1400" b="0" i="0" u="none" strike="noStrike" cap="none" normalizeH="0" baseline="0" dirty="0">
                          <a:ln>
                            <a:noFill/>
                          </a:ln>
                          <a:solidFill>
                            <a:srgbClr val="000000"/>
                          </a:solidFill>
                          <a:effectLst/>
                          <a:latin typeface="+mn-ea"/>
                          <a:ea typeface="+mn-ea"/>
                        </a:rPr>
                        <a:t>・契約者・物件情報を定義済みのフォーマットにてシステムに登録します。</a:t>
                      </a:r>
                    </a:p>
                  </a:txBody>
                  <a:tcPr marL="89996" marR="89996" marT="46745" marB="46745" anchor="ctr" horzOverflow="overflow">
                    <a:lnL w="12700" cap="flat" cmpd="sng" algn="ctr">
                      <a:solidFill>
                        <a:schemeClr val="tx2"/>
                      </a:solidFill>
                      <a:prstDash val="solid"/>
                      <a:round/>
                      <a:headEnd type="none" w="sm" len="sm"/>
                      <a:tailEnd type="none" w="sm" len="sm"/>
                    </a:lnL>
                    <a:lnR w="12700" cap="flat" cmpd="sng" algn="ctr">
                      <a:solidFill>
                        <a:schemeClr val="tx2"/>
                      </a:solidFill>
                      <a:prstDash val="solid"/>
                      <a:round/>
                      <a:headEnd type="none" w="sm" len="sm"/>
                      <a:tailEnd type="none" w="sm" len="sm"/>
                    </a:lnR>
                    <a:lnT w="12700" cap="flat" cmpd="sng" algn="ctr">
                      <a:solidFill>
                        <a:schemeClr val="tx2"/>
                      </a:solidFill>
                      <a:prstDash val="solid"/>
                      <a:round/>
                      <a:headEnd type="none" w="sm" len="sm"/>
                      <a:tailEnd type="none" w="sm" len="sm"/>
                    </a:lnT>
                    <a:lnB w="12700" cap="flat" cmpd="sng" algn="ctr">
                      <a:solidFill>
                        <a:schemeClr val="tx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19AFF4CC-B159-43A1-B905-99CC5768EEBD}" type="slidenum">
              <a:rPr kumimoji="0" lang="en-US" altLang="ja-JP"/>
              <a:pPr algn="r" eaLnBrk="1" hangingPunct="1"/>
              <a:t>8</a:t>
            </a:fld>
            <a:endParaRPr kumimoji="0" lang="en-US" altLang="ja-JP"/>
          </a:p>
        </p:txBody>
      </p:sp>
      <p:sp>
        <p:nvSpPr>
          <p:cNvPr id="12291" name="Rectangle 3"/>
          <p:cNvSpPr>
            <a:spLocks noGrp="1" noChangeArrowheads="1"/>
          </p:cNvSpPr>
          <p:nvPr>
            <p:ph type="ctrTitle"/>
          </p:nvPr>
        </p:nvSpPr>
        <p:spPr>
          <a:xfrm>
            <a:off x="395288" y="260350"/>
            <a:ext cx="5832475" cy="647700"/>
          </a:xfrm>
          <a:noFill/>
        </p:spPr>
        <p:txBody>
          <a:bodyPr/>
          <a:lstStyle/>
          <a:p>
            <a:pPr eaLnBrk="1" hangingPunct="1"/>
            <a:r>
              <a:rPr lang="en-US" altLang="ja-JP" sz="2000" b="1"/>
              <a:t>4.</a:t>
            </a:r>
            <a:r>
              <a:rPr lang="ja-JP" altLang="en-US" sz="2000" b="1"/>
              <a:t>利用端末認証</a:t>
            </a:r>
            <a:endParaRPr lang="ja-JP" altLang="en-US" sz="1600" b="1"/>
          </a:p>
        </p:txBody>
      </p:sp>
      <p:sp>
        <p:nvSpPr>
          <p:cNvPr id="11271" name="Rectangle 10"/>
          <p:cNvSpPr>
            <a:spLocks noChangeArrowheads="1"/>
          </p:cNvSpPr>
          <p:nvPr/>
        </p:nvSpPr>
        <p:spPr bwMode="auto">
          <a:xfrm>
            <a:off x="4133850" y="981075"/>
            <a:ext cx="48037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tabLst>
                <a:tab pos="1047750" algn="l"/>
                <a:tab pos="1238250" algn="l"/>
              </a:tabLst>
              <a:defRPr/>
            </a:pPr>
            <a:r>
              <a:rPr lang="en-US" altLang="ja-JP" sz="1200" dirty="0">
                <a:solidFill>
                  <a:srgbClr val="000000"/>
                </a:solidFill>
                <a:latin typeface="+mn-ea"/>
                <a:ea typeface="+mn-ea"/>
              </a:rPr>
              <a:t>Preco</a:t>
            </a:r>
            <a:r>
              <a:rPr lang="ja-JP" altLang="en-US" sz="1200" dirty="0">
                <a:solidFill>
                  <a:srgbClr val="000000"/>
                </a:solidFill>
                <a:latin typeface="+mn-ea"/>
                <a:ea typeface="+mn-ea"/>
              </a:rPr>
              <a:t>ログインのための端末認証を行います。　</a:t>
            </a: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端末からブラウザを起動し、以下</a:t>
            </a:r>
            <a:r>
              <a:rPr lang="en-US" altLang="ja-JP" sz="1200" dirty="0">
                <a:solidFill>
                  <a:srgbClr val="000000"/>
                </a:solidFill>
                <a:latin typeface="+mn-ea"/>
                <a:ea typeface="+mn-ea"/>
              </a:rPr>
              <a:t>URL</a:t>
            </a:r>
            <a:r>
              <a:rPr lang="ja-JP" altLang="en-US" sz="1200" dirty="0">
                <a:solidFill>
                  <a:srgbClr val="000000"/>
                </a:solidFill>
                <a:latin typeface="+mn-ea"/>
                <a:ea typeface="+mn-ea"/>
              </a:rPr>
              <a:t>へアクセスして下さい。</a:t>
            </a: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a:t>
            </a:r>
            <a:r>
              <a:rPr lang="en-US" altLang="ja-JP" sz="1200" dirty="0">
                <a:hlinkClick r:id="rId2"/>
              </a:rPr>
              <a:t>https://cl.pi-preco.jp/client_web/</a:t>
            </a:r>
            <a:endParaRPr lang="en-US" altLang="ja-JP" sz="1200" dirty="0"/>
          </a:p>
          <a:p>
            <a:pPr>
              <a:spcBef>
                <a:spcPct val="50000"/>
              </a:spcBef>
              <a:tabLst>
                <a:tab pos="1047750" algn="l"/>
                <a:tab pos="1238250" algn="l"/>
              </a:tabLst>
              <a:defRPr/>
            </a:pPr>
            <a:endParaRPr lang="en-US" altLang="ja-JP" sz="1200" dirty="0"/>
          </a:p>
          <a:p>
            <a:pPr>
              <a:spcBef>
                <a:spcPct val="50000"/>
              </a:spcBef>
              <a:tabLst>
                <a:tab pos="1047750" algn="l"/>
                <a:tab pos="1238250" algn="l"/>
              </a:tabLst>
              <a:defRPr/>
            </a:pPr>
            <a:r>
              <a:rPr lang="ja-JP" altLang="en-US" sz="1200" dirty="0"/>
              <a:t>　　</a:t>
            </a:r>
            <a:r>
              <a:rPr lang="ja-JP" altLang="en-US" sz="1200" dirty="0">
                <a:solidFill>
                  <a:srgbClr val="000000"/>
                </a:solidFill>
                <a:latin typeface="+mn-ea"/>
              </a:rPr>
              <a:t>左記の認証画面が表示されますので、</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事前にメールで通知されている</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情報で認証します。（ご利用環境に変化がなければ、</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二回目以降この　画面は表示されません）</a:t>
            </a:r>
            <a:endParaRPr lang="en-US" altLang="ja-JP" sz="1200" dirty="0">
              <a:solidFill>
                <a:srgbClr val="000000"/>
              </a:solidFill>
              <a:latin typeface="+mn-ea"/>
            </a:endParaRPr>
          </a:p>
          <a:p>
            <a:pPr>
              <a:spcBef>
                <a:spcPct val="50000"/>
              </a:spcBef>
              <a:tabLst>
                <a:tab pos="1047750" algn="l"/>
                <a:tab pos="1238250" algn="l"/>
              </a:tabLst>
              <a:defRPr/>
            </a:pP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①「端末認証</a:t>
            </a:r>
            <a:r>
              <a:rPr lang="en-US" altLang="ja-JP" sz="1200" dirty="0">
                <a:solidFill>
                  <a:srgbClr val="000000"/>
                </a:solidFill>
                <a:latin typeface="+mn-ea"/>
                <a:ea typeface="+mn-ea"/>
              </a:rPr>
              <a:t>Email</a:t>
            </a:r>
            <a:r>
              <a:rPr lang="ja-JP" altLang="en-US" sz="1200" dirty="0">
                <a:solidFill>
                  <a:srgbClr val="000000"/>
                </a:solidFill>
                <a:latin typeface="+mn-ea"/>
                <a:ea typeface="+mn-ea"/>
              </a:rPr>
              <a:t>」を入力します</a:t>
            </a: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②</a:t>
            </a:r>
            <a:r>
              <a:rPr lang="ja-JP" altLang="en-US" sz="1200" dirty="0">
                <a:solidFill>
                  <a:srgbClr val="000000"/>
                </a:solidFill>
                <a:latin typeface="+mn-ea"/>
              </a:rPr>
              <a:t>「端末認証パスワード」（</a:t>
            </a:r>
            <a:r>
              <a:rPr lang="en-US" altLang="ja-JP" sz="1200" dirty="0">
                <a:solidFill>
                  <a:srgbClr val="000000"/>
                </a:solidFill>
                <a:latin typeface="+mn-ea"/>
              </a:rPr>
              <a:t>password</a:t>
            </a:r>
            <a:r>
              <a:rPr lang="ja-JP" altLang="en-US" sz="1200" dirty="0">
                <a:solidFill>
                  <a:srgbClr val="000000"/>
                </a:solidFill>
                <a:latin typeface="+mn-ea"/>
              </a:rPr>
              <a:t>）を入力します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③ 「</a:t>
            </a:r>
            <a:r>
              <a:rPr lang="en-US" altLang="ja-JP" sz="1200" dirty="0">
                <a:solidFill>
                  <a:srgbClr val="000000"/>
                </a:solidFill>
                <a:latin typeface="+mn-ea"/>
              </a:rPr>
              <a:t>Sign</a:t>
            </a:r>
            <a:r>
              <a:rPr lang="ja-JP" altLang="en-US" sz="1200" dirty="0">
                <a:solidFill>
                  <a:srgbClr val="000000"/>
                </a:solidFill>
                <a:latin typeface="+mn-ea"/>
              </a:rPr>
              <a:t> </a:t>
            </a:r>
            <a:r>
              <a:rPr lang="en-US" altLang="ja-JP" sz="1200" dirty="0">
                <a:solidFill>
                  <a:srgbClr val="000000"/>
                </a:solidFill>
                <a:latin typeface="+mn-ea"/>
              </a:rPr>
              <a:t>in</a:t>
            </a:r>
            <a:r>
              <a:rPr lang="ja-JP" altLang="en-US" sz="1200" dirty="0">
                <a:solidFill>
                  <a:srgbClr val="000000"/>
                </a:solidFill>
                <a:latin typeface="+mn-ea"/>
              </a:rPr>
              <a:t>」ボタンをクリックします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④初回はパスワード変更を要求されますので</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新しいパスワードを設定します。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a:t>
            </a:r>
            <a:r>
              <a:rPr lang="ja-JP" altLang="en-US" sz="1200" dirty="0">
                <a:solidFill>
                  <a:schemeClr val="tx1"/>
                </a:solidFill>
                <a:latin typeface="+mn-ea"/>
              </a:rPr>
              <a:t> ・パスワードは</a:t>
            </a:r>
            <a:r>
              <a:rPr lang="zh-CN" altLang="en-US" sz="1200" b="1" dirty="0">
                <a:solidFill>
                  <a:schemeClr val="tx1"/>
                </a:solidFill>
                <a:latin typeface="+mn-ea"/>
              </a:rPr>
              <a:t>英数記号混在</a:t>
            </a:r>
            <a:r>
              <a:rPr lang="en-US" altLang="zh-CN" sz="1200" b="1" dirty="0">
                <a:solidFill>
                  <a:schemeClr val="tx1"/>
                </a:solidFill>
                <a:latin typeface="+mn-ea"/>
              </a:rPr>
              <a:t>8</a:t>
            </a:r>
            <a:r>
              <a:rPr lang="zh-CN" altLang="en-US" sz="1200" b="1" dirty="0">
                <a:solidFill>
                  <a:schemeClr val="tx1"/>
                </a:solidFill>
                <a:latin typeface="+mn-ea"/>
              </a:rPr>
              <a:t>文字以上</a:t>
            </a:r>
            <a:r>
              <a:rPr lang="ja-JP" altLang="en-US" sz="1200" dirty="0">
                <a:solidFill>
                  <a:schemeClr val="tx1"/>
                </a:solidFill>
                <a:latin typeface="+mn-ea"/>
              </a:rPr>
              <a:t>である必要があります。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⑤確認のため④で入力したパスワードを再入力します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⑥ 「</a:t>
            </a:r>
            <a:r>
              <a:rPr lang="en-US" altLang="ja-JP" sz="1200" dirty="0">
                <a:solidFill>
                  <a:srgbClr val="000000"/>
                </a:solidFill>
                <a:latin typeface="+mn-ea"/>
              </a:rPr>
              <a:t>Send</a:t>
            </a:r>
            <a:r>
              <a:rPr lang="ja-JP" altLang="en-US" sz="1200" dirty="0">
                <a:solidFill>
                  <a:srgbClr val="000000"/>
                </a:solidFill>
                <a:latin typeface="+mn-ea"/>
              </a:rPr>
              <a:t>」ボタンをクリックします。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a:t>
            </a:r>
            <a:r>
              <a:rPr lang="en-US" altLang="ja-JP" sz="1200" dirty="0">
                <a:solidFill>
                  <a:srgbClr val="000000"/>
                </a:solidFill>
                <a:latin typeface="+mn-ea"/>
              </a:rPr>
              <a:t>Preco</a:t>
            </a:r>
            <a:r>
              <a:rPr lang="ja-JP" altLang="en-US" sz="1200" dirty="0">
                <a:solidFill>
                  <a:srgbClr val="000000"/>
                </a:solidFill>
                <a:latin typeface="+mn-ea"/>
              </a:rPr>
              <a:t>のログイン画面が表示されます</a:t>
            </a:r>
            <a:endParaRPr lang="en-US" altLang="ja-JP" sz="1200" dirty="0">
              <a:solidFill>
                <a:srgbClr val="000000"/>
              </a:solidFill>
              <a:latin typeface="+mn-ea"/>
            </a:endParaRPr>
          </a:p>
          <a:p>
            <a:pPr>
              <a:spcBef>
                <a:spcPct val="50000"/>
              </a:spcBef>
              <a:tabLst>
                <a:tab pos="1047750" algn="l"/>
                <a:tab pos="1238250" algn="l"/>
              </a:tabLst>
              <a:defRPr/>
            </a:pPr>
            <a:r>
              <a:rPr lang="ja-JP" altLang="en-US" sz="1200" dirty="0">
                <a:solidFill>
                  <a:srgbClr val="000000"/>
                </a:solidFill>
                <a:latin typeface="+mn-ea"/>
              </a:rPr>
              <a:t>　</a:t>
            </a:r>
            <a:endParaRPr lang="en-US" altLang="ja-JP" sz="1200" dirty="0">
              <a:solidFill>
                <a:srgbClr val="000000"/>
              </a:solidFill>
              <a:latin typeface="+mn-ea"/>
            </a:endParaRPr>
          </a:p>
          <a:p>
            <a:pPr>
              <a:spcBef>
                <a:spcPct val="50000"/>
              </a:spcBef>
              <a:tabLst>
                <a:tab pos="1047750" algn="l"/>
                <a:tab pos="1238250" algn="l"/>
              </a:tabLst>
              <a:defRPr/>
            </a:pPr>
            <a:endParaRPr lang="en-US" altLang="ja-JP" sz="1200" dirty="0">
              <a:solidFill>
                <a:srgbClr val="000000"/>
              </a:solidFill>
              <a:latin typeface="+mn-ea"/>
              <a:ea typeface="+mn-ea"/>
            </a:endParaRPr>
          </a:p>
        </p:txBody>
      </p:sp>
      <p:pic>
        <p:nvPicPr>
          <p:cNvPr id="1229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33500"/>
            <a:ext cx="2592388"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04025" y="1889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r" eaLnBrk="1" hangingPunct="1"/>
            <a:fld id="{55113CD8-D985-4256-A930-AD10B1EC8DBB}" type="slidenum">
              <a:rPr kumimoji="0" lang="en-US" altLang="ja-JP"/>
              <a:pPr algn="r" eaLnBrk="1" hangingPunct="1"/>
              <a:t>9</a:t>
            </a:fld>
            <a:endParaRPr kumimoji="0" lang="en-US" altLang="ja-JP"/>
          </a:p>
        </p:txBody>
      </p:sp>
      <p:sp>
        <p:nvSpPr>
          <p:cNvPr id="13315" name="Rectangle 3"/>
          <p:cNvSpPr>
            <a:spLocks noGrp="1" noChangeArrowheads="1"/>
          </p:cNvSpPr>
          <p:nvPr>
            <p:ph type="ctrTitle"/>
          </p:nvPr>
        </p:nvSpPr>
        <p:spPr>
          <a:xfrm>
            <a:off x="395288" y="260350"/>
            <a:ext cx="5832475" cy="647700"/>
          </a:xfrm>
          <a:noFill/>
        </p:spPr>
        <p:txBody>
          <a:bodyPr/>
          <a:lstStyle/>
          <a:p>
            <a:pPr eaLnBrk="1" hangingPunct="1"/>
            <a:r>
              <a:rPr lang="en-US" altLang="ja-JP" sz="2000" b="1" dirty="0"/>
              <a:t>5.Preco</a:t>
            </a:r>
            <a:r>
              <a:rPr lang="ja-JP" altLang="en-US" sz="2000" b="1" dirty="0"/>
              <a:t>へのログイン</a:t>
            </a:r>
          </a:p>
        </p:txBody>
      </p:sp>
      <p:sp>
        <p:nvSpPr>
          <p:cNvPr id="11271" name="Rectangle 10"/>
          <p:cNvSpPr>
            <a:spLocks noChangeArrowheads="1"/>
          </p:cNvSpPr>
          <p:nvPr/>
        </p:nvSpPr>
        <p:spPr bwMode="auto">
          <a:xfrm>
            <a:off x="4133850" y="981075"/>
            <a:ext cx="48037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tabLst>
                <a:tab pos="1047750" algn="l"/>
                <a:tab pos="1238250" algn="l"/>
              </a:tabLst>
              <a:defRPr/>
            </a:pPr>
            <a:r>
              <a:rPr lang="en-US" altLang="ja-JP" sz="1200" b="1" dirty="0">
                <a:solidFill>
                  <a:schemeClr val="tx1"/>
                </a:solidFill>
                <a:latin typeface="+mn-ea"/>
                <a:ea typeface="+mn-ea"/>
              </a:rPr>
              <a:t>1.</a:t>
            </a:r>
            <a:r>
              <a:rPr lang="ja-JP" altLang="en-US" sz="1200" b="1" dirty="0">
                <a:solidFill>
                  <a:schemeClr val="tx1"/>
                </a:solidFill>
                <a:latin typeface="+mn-ea"/>
                <a:ea typeface="+mn-ea"/>
              </a:rPr>
              <a:t>ログイン</a:t>
            </a:r>
            <a:endParaRPr lang="en-US" altLang="ja-JP" sz="1200" b="1" dirty="0">
              <a:solidFill>
                <a:schemeClr val="tx1"/>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①ご利用のブラウザを起動し、以下</a:t>
            </a:r>
            <a:r>
              <a:rPr lang="en-US" altLang="ja-JP" sz="1200" dirty="0">
                <a:solidFill>
                  <a:srgbClr val="000000"/>
                </a:solidFill>
                <a:latin typeface="+mn-ea"/>
                <a:ea typeface="+mn-ea"/>
              </a:rPr>
              <a:t>URL</a:t>
            </a:r>
            <a:r>
              <a:rPr lang="ja-JP" altLang="en-US" sz="1200" dirty="0">
                <a:solidFill>
                  <a:srgbClr val="000000"/>
                </a:solidFill>
                <a:latin typeface="+mn-ea"/>
                <a:ea typeface="+mn-ea"/>
              </a:rPr>
              <a:t>へアクセスして下さい。</a:t>
            </a: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a:t>
            </a:r>
            <a:r>
              <a:rPr lang="en-US" altLang="ja-JP" sz="1200" dirty="0">
                <a:hlinkClick r:id="rId2"/>
              </a:rPr>
              <a:t>https://cl.pi-preco.jp/client_web/</a:t>
            </a:r>
            <a:endParaRPr lang="en-US" altLang="ja-JP" sz="1200" dirty="0"/>
          </a:p>
          <a:p>
            <a:pPr>
              <a:spcBef>
                <a:spcPct val="50000"/>
              </a:spcBef>
              <a:tabLst>
                <a:tab pos="1047750" algn="l"/>
                <a:tab pos="1238250" algn="l"/>
              </a:tabLst>
              <a:defRPr/>
            </a:pPr>
            <a:endParaRPr lang="en-US" altLang="ja-JP" sz="1200" dirty="0"/>
          </a:p>
          <a:p>
            <a:pPr>
              <a:spcBef>
                <a:spcPct val="50000"/>
              </a:spcBef>
              <a:tabLst>
                <a:tab pos="1047750" algn="l"/>
                <a:tab pos="1238250" algn="l"/>
              </a:tabLst>
              <a:defRPr/>
            </a:pPr>
            <a:r>
              <a:rPr lang="ja-JP" altLang="en-US" sz="1200" dirty="0">
                <a:solidFill>
                  <a:srgbClr val="000000"/>
                </a:solidFill>
                <a:latin typeface="+mn-ea"/>
                <a:ea typeface="+mn-ea"/>
              </a:rPr>
              <a:t>　②事前に通知されたユーザ</a:t>
            </a:r>
            <a:r>
              <a:rPr lang="en-US" altLang="ja-JP" sz="1200" dirty="0">
                <a:solidFill>
                  <a:srgbClr val="000000"/>
                </a:solidFill>
                <a:latin typeface="+mn-ea"/>
                <a:ea typeface="+mn-ea"/>
              </a:rPr>
              <a:t>ID</a:t>
            </a:r>
            <a:r>
              <a:rPr lang="ja-JP" altLang="en-US" sz="1200" dirty="0" err="1">
                <a:solidFill>
                  <a:srgbClr val="000000"/>
                </a:solidFill>
                <a:latin typeface="+mn-ea"/>
                <a:ea typeface="+mn-ea"/>
              </a:rPr>
              <a:t>、</a:t>
            </a:r>
            <a:r>
              <a:rPr lang="ja-JP" altLang="en-US" sz="1200" dirty="0">
                <a:solidFill>
                  <a:srgbClr val="000000"/>
                </a:solidFill>
                <a:latin typeface="+mn-ea"/>
                <a:ea typeface="+mn-ea"/>
              </a:rPr>
              <a:t>パスワードを入力し</a:t>
            </a: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「ログイン」ボタンをクリックして下さい。</a:t>
            </a:r>
            <a:endParaRPr lang="en-US" altLang="ja-JP" sz="1200" dirty="0">
              <a:solidFill>
                <a:srgbClr val="000000"/>
              </a:solidFill>
              <a:latin typeface="+mn-ea"/>
              <a:ea typeface="+mn-ea"/>
            </a:endParaRPr>
          </a:p>
          <a:p>
            <a:pPr>
              <a:spcBef>
                <a:spcPct val="50000"/>
              </a:spcBef>
              <a:tabLst>
                <a:tab pos="1047750" algn="l"/>
                <a:tab pos="1238250" algn="l"/>
              </a:tabLst>
              <a:defRPr/>
            </a:pPr>
            <a:endParaRPr lang="en-US" altLang="ja-JP" sz="1200" dirty="0">
              <a:solidFill>
                <a:srgbClr val="000000"/>
              </a:solidFill>
              <a:latin typeface="+mn-ea"/>
              <a:ea typeface="+mn-ea"/>
            </a:endParaRPr>
          </a:p>
          <a:p>
            <a:pPr>
              <a:spcBef>
                <a:spcPct val="50000"/>
              </a:spcBef>
              <a:tabLst>
                <a:tab pos="1047750" algn="l"/>
                <a:tab pos="1238250" algn="l"/>
              </a:tabLst>
              <a:defRPr/>
            </a:pPr>
            <a:endParaRPr lang="en-US" altLang="ja-JP" sz="1200" dirty="0">
              <a:solidFill>
                <a:srgbClr val="000000"/>
              </a:solidFill>
              <a:latin typeface="+mn-ea"/>
              <a:ea typeface="+mn-ea"/>
            </a:endParaRPr>
          </a:p>
          <a:p>
            <a:pPr>
              <a:spcBef>
                <a:spcPct val="50000"/>
              </a:spcBef>
              <a:tabLst>
                <a:tab pos="1047750" algn="l"/>
                <a:tab pos="1238250" algn="l"/>
              </a:tabLst>
              <a:defRPr/>
            </a:pPr>
            <a:r>
              <a:rPr lang="ja-JP" altLang="en-US" sz="1200" dirty="0">
                <a:solidFill>
                  <a:srgbClr val="000000"/>
                </a:solidFill>
                <a:latin typeface="+mn-ea"/>
                <a:ea typeface="+mn-ea"/>
              </a:rPr>
              <a:t>　③初回ログインの場合は、パスワードの設定を行ってください。</a:t>
            </a:r>
            <a:endParaRPr lang="en-US" altLang="ja-JP" sz="1200" dirty="0">
              <a:solidFill>
                <a:srgbClr val="000000"/>
              </a:solidFill>
              <a:latin typeface="+mn-ea"/>
              <a:ea typeface="+mn-ea"/>
            </a:endParaRPr>
          </a:p>
          <a:p>
            <a:pPr>
              <a:spcBef>
                <a:spcPct val="50000"/>
              </a:spcBef>
              <a:tabLst>
                <a:tab pos="1047750" algn="l"/>
                <a:tab pos="1238250" algn="l"/>
              </a:tabLst>
              <a:defRPr/>
            </a:pPr>
            <a:endParaRPr lang="en-US" altLang="ja-JP" sz="1200" dirty="0">
              <a:solidFill>
                <a:srgbClr val="000000"/>
              </a:solidFill>
              <a:latin typeface="+mn-ea"/>
              <a:ea typeface="+mn-ea"/>
            </a:endParaRPr>
          </a:p>
          <a:p>
            <a:pPr>
              <a:spcBef>
                <a:spcPts val="0"/>
              </a:spcBef>
              <a:tabLst>
                <a:tab pos="1047750" algn="l"/>
                <a:tab pos="1238250" algn="l"/>
              </a:tabLst>
              <a:defRPr/>
            </a:pPr>
            <a:r>
              <a:rPr lang="ja-JP" altLang="en-US" sz="1200" dirty="0">
                <a:solidFill>
                  <a:srgbClr val="000000"/>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以下、パスワードポリシーになります。</a:t>
            </a:r>
            <a:endParaRPr lang="en-US" altLang="ja-JP" sz="1200" dirty="0">
              <a:solidFill>
                <a:schemeClr val="tx1"/>
              </a:solidFill>
              <a:latin typeface="+mn-ea"/>
              <a:ea typeface="+mn-ea"/>
            </a:endParaRPr>
          </a:p>
          <a:p>
            <a:pPr>
              <a:spcBef>
                <a:spcPts val="0"/>
              </a:spcBef>
              <a:tabLst>
                <a:tab pos="1047750" algn="l"/>
                <a:tab pos="1238250" algn="l"/>
              </a:tabLst>
              <a:defRPr/>
            </a:pPr>
            <a:r>
              <a:rPr lang="ja-JP" altLang="en-US" sz="1200" dirty="0">
                <a:solidFill>
                  <a:schemeClr val="tx1"/>
                </a:solidFill>
                <a:latin typeface="+mn-ea"/>
                <a:ea typeface="+mn-ea"/>
              </a:rPr>
              <a:t>　・パスワード文字数は</a:t>
            </a:r>
            <a:r>
              <a:rPr lang="zh-CN" altLang="en-US" sz="1200" b="1" dirty="0">
                <a:solidFill>
                  <a:schemeClr val="tx1"/>
                </a:solidFill>
                <a:latin typeface="+mn-ea"/>
                <a:ea typeface="+mn-ea"/>
              </a:rPr>
              <a:t>英数記号混在</a:t>
            </a:r>
            <a:r>
              <a:rPr lang="en-US" altLang="zh-CN" sz="1200" b="1" dirty="0">
                <a:solidFill>
                  <a:schemeClr val="tx1"/>
                </a:solidFill>
                <a:latin typeface="+mn-ea"/>
                <a:ea typeface="+mn-ea"/>
              </a:rPr>
              <a:t>8</a:t>
            </a:r>
            <a:r>
              <a:rPr lang="zh-CN" altLang="en-US" sz="1200" b="1" dirty="0">
                <a:solidFill>
                  <a:schemeClr val="tx1"/>
                </a:solidFill>
                <a:latin typeface="+mn-ea"/>
                <a:ea typeface="+mn-ea"/>
              </a:rPr>
              <a:t>文字以上</a:t>
            </a:r>
            <a:r>
              <a:rPr lang="ja-JP" altLang="en-US" sz="1200" dirty="0">
                <a:solidFill>
                  <a:schemeClr val="tx1"/>
                </a:solidFill>
                <a:latin typeface="+mn-ea"/>
                <a:ea typeface="+mn-ea"/>
              </a:rPr>
              <a:t>である必要があります。</a:t>
            </a:r>
          </a:p>
          <a:p>
            <a:pPr>
              <a:spcBef>
                <a:spcPts val="0"/>
              </a:spcBef>
              <a:tabLst>
                <a:tab pos="1047750" algn="l"/>
                <a:tab pos="1238250" algn="l"/>
              </a:tabLst>
              <a:defRPr/>
            </a:pPr>
            <a:r>
              <a:rPr lang="ja-JP" altLang="en-US" sz="1200" dirty="0">
                <a:solidFill>
                  <a:schemeClr val="tx1"/>
                </a:solidFill>
                <a:latin typeface="+mn-ea"/>
                <a:ea typeface="+mn-ea"/>
              </a:rPr>
              <a:t>　・パスワード有効期限は</a:t>
            </a:r>
            <a:r>
              <a:rPr lang="en-US" altLang="ja-JP" sz="1200" b="1" dirty="0">
                <a:solidFill>
                  <a:schemeClr val="tx1"/>
                </a:solidFill>
                <a:latin typeface="+mn-ea"/>
                <a:ea typeface="+mn-ea"/>
              </a:rPr>
              <a:t>90</a:t>
            </a:r>
            <a:r>
              <a:rPr lang="ja-JP" altLang="en-US" sz="1200" b="1" dirty="0">
                <a:solidFill>
                  <a:schemeClr val="tx1"/>
                </a:solidFill>
                <a:latin typeface="+mn-ea"/>
                <a:ea typeface="+mn-ea"/>
              </a:rPr>
              <a:t>日間有効</a:t>
            </a:r>
            <a:r>
              <a:rPr lang="ja-JP" altLang="en-US" sz="1200" dirty="0">
                <a:solidFill>
                  <a:schemeClr val="tx1"/>
                </a:solidFill>
                <a:latin typeface="+mn-ea"/>
                <a:ea typeface="+mn-ea"/>
              </a:rPr>
              <a:t>となっております。</a:t>
            </a:r>
            <a:endParaRPr lang="en-US" altLang="ja-JP" sz="1200" dirty="0">
              <a:solidFill>
                <a:schemeClr val="tx1"/>
              </a:solidFill>
              <a:latin typeface="+mn-ea"/>
              <a:ea typeface="+mn-ea"/>
            </a:endParaRPr>
          </a:p>
          <a:p>
            <a:pPr>
              <a:spcBef>
                <a:spcPts val="0"/>
              </a:spcBef>
              <a:tabLst>
                <a:tab pos="1047750" algn="l"/>
                <a:tab pos="1238250" algn="l"/>
              </a:tabLst>
              <a:defRPr/>
            </a:pPr>
            <a:r>
              <a:rPr lang="ja-JP" altLang="en-US" sz="1200" dirty="0">
                <a:solidFill>
                  <a:schemeClr val="tx1"/>
                </a:solidFill>
                <a:latin typeface="+mn-ea"/>
                <a:ea typeface="+mn-ea"/>
              </a:rPr>
              <a:t>　　（有効期限切れ７日前より変更案内を行います。</a:t>
            </a:r>
            <a:r>
              <a:rPr lang="en-US" altLang="ja-JP" sz="1200" dirty="0">
                <a:solidFill>
                  <a:schemeClr val="tx1"/>
                </a:solidFill>
                <a:latin typeface="+mn-ea"/>
                <a:ea typeface="+mn-ea"/>
              </a:rPr>
              <a:t>)</a:t>
            </a:r>
            <a:endParaRPr lang="ja-JP" altLang="en-US" sz="1200" dirty="0">
              <a:solidFill>
                <a:schemeClr val="tx1"/>
              </a:solidFill>
              <a:latin typeface="+mn-ea"/>
              <a:ea typeface="+mn-ea"/>
            </a:endParaRPr>
          </a:p>
          <a:p>
            <a:pPr>
              <a:spcBef>
                <a:spcPts val="0"/>
              </a:spcBef>
              <a:tabLst>
                <a:tab pos="1047750" algn="l"/>
                <a:tab pos="1238250" algn="l"/>
              </a:tabLst>
              <a:defRPr/>
            </a:pPr>
            <a:r>
              <a:rPr lang="ja-JP" altLang="en-US" sz="1200" dirty="0">
                <a:solidFill>
                  <a:schemeClr val="tx1"/>
                </a:solidFill>
                <a:latin typeface="+mn-ea"/>
                <a:ea typeface="+mn-ea"/>
              </a:rPr>
              <a:t>　・過去に使用したパスワード</a:t>
            </a:r>
            <a:r>
              <a:rPr lang="en-US" altLang="ja-JP" sz="1200" dirty="0">
                <a:solidFill>
                  <a:schemeClr val="tx1"/>
                </a:solidFill>
                <a:latin typeface="+mn-ea"/>
                <a:ea typeface="+mn-ea"/>
              </a:rPr>
              <a:t>5</a:t>
            </a:r>
            <a:r>
              <a:rPr lang="ja-JP" altLang="en-US" sz="1200" dirty="0">
                <a:solidFill>
                  <a:schemeClr val="tx1"/>
                </a:solidFill>
                <a:latin typeface="+mn-ea"/>
                <a:ea typeface="+mn-ea"/>
              </a:rPr>
              <a:t>回分は使用できません。</a:t>
            </a:r>
            <a:endParaRPr lang="en-US" altLang="ja-JP" sz="1200" dirty="0">
              <a:solidFill>
                <a:schemeClr val="tx1"/>
              </a:solidFill>
              <a:latin typeface="+mn-ea"/>
              <a:ea typeface="+mn-ea"/>
            </a:endParaRPr>
          </a:p>
          <a:p>
            <a:pPr>
              <a:spcBef>
                <a:spcPts val="0"/>
              </a:spcBef>
              <a:tabLst>
                <a:tab pos="1047750" algn="l"/>
                <a:tab pos="1238250" algn="l"/>
              </a:tabLst>
              <a:defRPr/>
            </a:pPr>
            <a:r>
              <a:rPr lang="ja-JP" altLang="en-US" sz="1200" dirty="0">
                <a:solidFill>
                  <a:schemeClr val="tx1"/>
                </a:solidFill>
                <a:latin typeface="+mn-ea"/>
                <a:ea typeface="+mn-ea"/>
              </a:rPr>
              <a:t>　・半角英大文字、半角英小文字、半角数字、記号、全ての文字種を</a:t>
            </a:r>
            <a:endParaRPr lang="en-US" altLang="ja-JP" sz="1200" dirty="0">
              <a:solidFill>
                <a:schemeClr val="tx1"/>
              </a:solidFill>
              <a:latin typeface="+mn-ea"/>
              <a:ea typeface="+mn-ea"/>
            </a:endParaRPr>
          </a:p>
          <a:p>
            <a:pPr>
              <a:spcBef>
                <a:spcPts val="0"/>
              </a:spcBef>
              <a:tabLst>
                <a:tab pos="1047750" algn="l"/>
                <a:tab pos="1238250" algn="l"/>
              </a:tabLst>
              <a:defRPr/>
            </a:pPr>
            <a:r>
              <a:rPr lang="ja-JP" altLang="en-US" sz="1200" dirty="0">
                <a:solidFill>
                  <a:schemeClr val="tx1"/>
                </a:solidFill>
                <a:latin typeface="+mn-ea"/>
                <a:ea typeface="+mn-ea"/>
              </a:rPr>
              <a:t>　　それぞれ少なくとも</a:t>
            </a:r>
            <a:r>
              <a:rPr lang="en-US" altLang="ja-JP" sz="1200" dirty="0">
                <a:solidFill>
                  <a:schemeClr val="tx1"/>
                </a:solidFill>
                <a:latin typeface="+mn-ea"/>
                <a:ea typeface="+mn-ea"/>
              </a:rPr>
              <a:t>1</a:t>
            </a:r>
            <a:r>
              <a:rPr lang="ja-JP" altLang="en-US" sz="1200" dirty="0">
                <a:solidFill>
                  <a:schemeClr val="tx1"/>
                </a:solidFill>
                <a:latin typeface="+mn-ea"/>
                <a:ea typeface="+mn-ea"/>
              </a:rPr>
              <a:t>文字以上含めて下さい。</a:t>
            </a:r>
          </a:p>
          <a:p>
            <a:pPr>
              <a:spcBef>
                <a:spcPts val="0"/>
              </a:spcBef>
              <a:tabLst>
                <a:tab pos="1047750" algn="l"/>
                <a:tab pos="1238250" algn="l"/>
              </a:tabLst>
              <a:defRPr/>
            </a:pPr>
            <a:r>
              <a:rPr lang="ja-JP" altLang="en-US" sz="1200" dirty="0">
                <a:solidFill>
                  <a:schemeClr val="tx1"/>
                </a:solidFill>
                <a:latin typeface="+mn-ea"/>
                <a:ea typeface="+mn-ea"/>
              </a:rPr>
              <a:t>　　</a:t>
            </a:r>
            <a:r>
              <a:rPr lang="ja-JP" altLang="en-US" sz="1200" b="1" dirty="0">
                <a:solidFill>
                  <a:schemeClr val="tx1"/>
                </a:solidFill>
                <a:latin typeface="+mn-ea"/>
                <a:ea typeface="+mn-ea"/>
              </a:rPr>
              <a:t>＜例＞</a:t>
            </a:r>
            <a:r>
              <a:rPr lang="en-US" altLang="ja-JP" sz="1200" b="1" dirty="0">
                <a:solidFill>
                  <a:schemeClr val="tx1"/>
                </a:solidFill>
                <a:latin typeface="+mn-ea"/>
                <a:ea typeface="+mn-ea"/>
              </a:rPr>
              <a:t>1234567Az-</a:t>
            </a:r>
            <a:endParaRPr lang="ja-JP" altLang="en-US" sz="1200" b="1" dirty="0">
              <a:solidFill>
                <a:schemeClr val="tx1"/>
              </a:solidFill>
              <a:latin typeface="+mn-ea"/>
              <a:ea typeface="+mn-ea"/>
            </a:endParaRPr>
          </a:p>
          <a:p>
            <a:pPr indent="187325">
              <a:spcBef>
                <a:spcPts val="0"/>
              </a:spcBef>
              <a:buFontTx/>
              <a:buAutoNum type="arabicPeriod"/>
              <a:tabLst>
                <a:tab pos="1047750" algn="l"/>
                <a:tab pos="1238250" algn="l"/>
              </a:tabLst>
              <a:defRPr/>
            </a:pPr>
            <a:endParaRPr lang="ja-JP" altLang="en-US" sz="1200" dirty="0">
              <a:solidFill>
                <a:schemeClr val="tx1"/>
              </a:solidFill>
              <a:latin typeface="+mn-ea"/>
              <a:ea typeface="+mn-ea"/>
            </a:endParaRPr>
          </a:p>
          <a:p>
            <a:pPr indent="187325">
              <a:spcBef>
                <a:spcPts val="0"/>
              </a:spcBef>
              <a:buFontTx/>
              <a:buChar char="•"/>
              <a:tabLst>
                <a:tab pos="1047750" algn="l"/>
                <a:tab pos="1238250" algn="l"/>
              </a:tabLst>
              <a:defRPr/>
            </a:pPr>
            <a:endParaRPr lang="ja-JP" altLang="en-US" sz="1200" dirty="0">
              <a:solidFill>
                <a:schemeClr val="tx1"/>
              </a:solidFill>
              <a:latin typeface="+mn-ea"/>
              <a:ea typeface="+mn-ea"/>
            </a:endParaRPr>
          </a:p>
          <a:p>
            <a:pPr indent="187325">
              <a:spcBef>
                <a:spcPts val="0"/>
              </a:spcBef>
              <a:tabLst>
                <a:tab pos="1047750" algn="l"/>
                <a:tab pos="1238250" algn="l"/>
              </a:tabLst>
              <a:defRPr/>
            </a:pPr>
            <a:endParaRPr lang="en-US" altLang="ja-JP" sz="1200" dirty="0">
              <a:solidFill>
                <a:schemeClr val="tx1"/>
              </a:solidFill>
              <a:latin typeface="+mn-ea"/>
              <a:ea typeface="+mn-ea"/>
            </a:endParaRPr>
          </a:p>
        </p:txBody>
      </p:sp>
      <p:pic>
        <p:nvPicPr>
          <p:cNvPr id="13317"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392238"/>
            <a:ext cx="2576512"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70"/>
          <p:cNvSpPr>
            <a:spLocks noChangeArrowheads="1"/>
          </p:cNvSpPr>
          <p:nvPr/>
        </p:nvSpPr>
        <p:spPr bwMode="auto">
          <a:xfrm>
            <a:off x="2119313" y="2078038"/>
            <a:ext cx="1219200" cy="1555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ja-JP" sz="1000">
              <a:solidFill>
                <a:srgbClr val="FF0000"/>
              </a:solidFill>
            </a:endParaRPr>
          </a:p>
        </p:txBody>
      </p:sp>
      <p:sp>
        <p:nvSpPr>
          <p:cNvPr id="13319" name="Rectangle 70"/>
          <p:cNvSpPr>
            <a:spLocks noChangeArrowheads="1"/>
          </p:cNvSpPr>
          <p:nvPr/>
        </p:nvSpPr>
        <p:spPr bwMode="auto">
          <a:xfrm>
            <a:off x="2120900" y="1798638"/>
            <a:ext cx="1217613" cy="2047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ja-JP" sz="1000">
              <a:solidFill>
                <a:srgbClr val="FF0000"/>
              </a:solidFill>
            </a:endParaRPr>
          </a:p>
        </p:txBody>
      </p:sp>
      <p:sp>
        <p:nvSpPr>
          <p:cNvPr id="13320" name="テキスト ボックス 15"/>
          <p:cNvSpPr txBox="1">
            <a:spLocks noChangeArrowheads="1"/>
          </p:cNvSpPr>
          <p:nvPr/>
        </p:nvSpPr>
        <p:spPr bwMode="auto">
          <a:xfrm>
            <a:off x="1331913" y="1412875"/>
            <a:ext cx="47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②</a:t>
            </a:r>
          </a:p>
        </p:txBody>
      </p:sp>
      <p:pic>
        <p:nvPicPr>
          <p:cNvPr id="1332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3371850"/>
            <a:ext cx="33067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テキスト ボックス 1"/>
          <p:cNvSpPr txBox="1">
            <a:spLocks noChangeArrowheads="1"/>
          </p:cNvSpPr>
          <p:nvPr/>
        </p:nvSpPr>
        <p:spPr bwMode="auto">
          <a:xfrm>
            <a:off x="468313" y="2955925"/>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r>
              <a:rPr lang="ja-JP" altLang="en-US" b="1">
                <a:solidFill>
                  <a:srgbClr val="FF0000"/>
                </a:solidFill>
              </a:rPr>
              <a:t>③</a:t>
            </a:r>
          </a:p>
        </p:txBody>
      </p:sp>
      <p:sp>
        <p:nvSpPr>
          <p:cNvPr id="13323" name="Rectangle 70"/>
          <p:cNvSpPr>
            <a:spLocks noChangeArrowheads="1"/>
          </p:cNvSpPr>
          <p:nvPr/>
        </p:nvSpPr>
        <p:spPr bwMode="auto">
          <a:xfrm>
            <a:off x="1949450" y="4203700"/>
            <a:ext cx="1546225" cy="203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ja-JP" sz="1000">
              <a:solidFill>
                <a:srgbClr val="FF0000"/>
              </a:solidFill>
            </a:endParaRPr>
          </a:p>
        </p:txBody>
      </p:sp>
      <p:sp>
        <p:nvSpPr>
          <p:cNvPr id="13324" name="Rectangle 70"/>
          <p:cNvSpPr>
            <a:spLocks noChangeArrowheads="1"/>
          </p:cNvSpPr>
          <p:nvPr/>
        </p:nvSpPr>
        <p:spPr bwMode="auto">
          <a:xfrm>
            <a:off x="1949450" y="4406900"/>
            <a:ext cx="1546225" cy="2016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ja-JP" sz="1000">
              <a:solidFill>
                <a:srgbClr val="FF0000"/>
              </a:solidFill>
            </a:endParaRPr>
          </a:p>
        </p:txBody>
      </p:sp>
      <p:sp>
        <p:nvSpPr>
          <p:cNvPr id="13325" name="正方形/長方形 1"/>
          <p:cNvSpPr>
            <a:spLocks noChangeArrowheads="1"/>
          </p:cNvSpPr>
          <p:nvPr/>
        </p:nvSpPr>
        <p:spPr bwMode="auto">
          <a:xfrm>
            <a:off x="1347788" y="1392238"/>
            <a:ext cx="2576512" cy="1749425"/>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
        <p:nvSpPr>
          <p:cNvPr id="13326" name="正方形/長方形 13"/>
          <p:cNvSpPr>
            <a:spLocks noChangeArrowheads="1"/>
          </p:cNvSpPr>
          <p:nvPr/>
        </p:nvSpPr>
        <p:spPr bwMode="auto">
          <a:xfrm>
            <a:off x="623888" y="3381375"/>
            <a:ext cx="3306762" cy="1543050"/>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hlink"/>
                </a:solidFill>
                <a:latin typeface="Arial Black" panose="020B0A04020102020204" pitchFamily="34" charset="0"/>
                <a:ea typeface="ＭＳ Ｐゴシック" panose="020B0600070205080204" pitchFamily="50" charset="-128"/>
              </a:defRPr>
            </a:lvl1pPr>
            <a:lvl2pPr marL="742950" indent="-285750">
              <a:defRPr kumimoji="1" sz="2400">
                <a:solidFill>
                  <a:schemeClr val="hlink"/>
                </a:solidFill>
                <a:latin typeface="Arial Black" panose="020B0A04020102020204" pitchFamily="34" charset="0"/>
                <a:ea typeface="ＭＳ Ｐゴシック" panose="020B0600070205080204" pitchFamily="50" charset="-128"/>
              </a:defRPr>
            </a:lvl2pPr>
            <a:lvl3pPr marL="1143000" indent="-228600">
              <a:defRPr kumimoji="1" sz="2400">
                <a:solidFill>
                  <a:schemeClr val="hlink"/>
                </a:solidFill>
                <a:latin typeface="Arial Black" panose="020B0A04020102020204" pitchFamily="34" charset="0"/>
                <a:ea typeface="ＭＳ Ｐゴシック" panose="020B0600070205080204" pitchFamily="50" charset="-128"/>
              </a:defRPr>
            </a:lvl3pPr>
            <a:lvl4pPr marL="1600200" indent="-228600">
              <a:defRPr kumimoji="1" sz="2400">
                <a:solidFill>
                  <a:schemeClr val="hlink"/>
                </a:solidFill>
                <a:latin typeface="Arial Black" panose="020B0A04020102020204" pitchFamily="34" charset="0"/>
                <a:ea typeface="ＭＳ Ｐゴシック" panose="020B0600070205080204" pitchFamily="50" charset="-128"/>
              </a:defRPr>
            </a:lvl4pPr>
            <a:lvl5pPr marL="2057400" indent="-228600">
              <a:defRPr kumimoji="1" sz="2400">
                <a:solidFill>
                  <a:schemeClr val="hlink"/>
                </a:solidFill>
                <a:latin typeface="Arial Black" panose="020B0A040201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hlink"/>
                </a:solidFill>
                <a:latin typeface="Arial Black" panose="020B0A04020102020204" pitchFamily="34" charset="0"/>
                <a:ea typeface="ＭＳ Ｐゴシック" panose="020B0600070205080204" pitchFamily="50" charset="-128"/>
              </a:defRPr>
            </a:lvl9pPr>
          </a:lstStyle>
          <a:p>
            <a:pPr algn="ctr" eaLnBrk="1" hangingPunct="1"/>
            <a:endParaRPr lang="ja-JP" altLang="en-US"/>
          </a:p>
        </p:txBody>
      </p:sp>
    </p:spTree>
  </p:cSld>
  <p:clrMapOvr>
    <a:masterClrMapping/>
  </p:clrMapOvr>
</p:sld>
</file>

<file path=ppt/theme/theme1.xml><?xml version="1.0" encoding="utf-8"?>
<a:theme xmlns:a="http://schemas.openxmlformats.org/drawingml/2006/main" name="プレステージ">
  <a:themeElements>
    <a:clrScheme name="プレステー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ステージ">
      <a:majorFont>
        <a:latin typeface="HGPｺﾞｼｯｸE"/>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hlink"/>
            </a:solidFill>
            <a:effectLst/>
            <a:latin typeface="Arial Black"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hlink"/>
            </a:solidFill>
            <a:effectLst/>
            <a:latin typeface="Arial Black" pitchFamily="34" charset="0"/>
            <a:ea typeface="ＭＳ Ｐゴシック" pitchFamily="50" charset="-128"/>
          </a:defRPr>
        </a:defPPr>
      </a:lstStyle>
    </a:lnDef>
  </a:objectDefaults>
  <a:extraClrSchemeLst>
    <a:extraClrScheme>
      <a:clrScheme name="プレステー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ステー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ステー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ステー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ステー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ステー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ステー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ステー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ステー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ステー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ステー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ステー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9250</TotalTime>
  <Words>3698</Words>
  <Application>Microsoft Office PowerPoint</Application>
  <PresentationFormat>画面に合わせる (4:3)</PresentationFormat>
  <Paragraphs>455</Paragraphs>
  <Slides>37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HGPｺﾞｼｯｸE</vt:lpstr>
      <vt:lpstr>HGP創英角ｺﾞｼｯｸUB</vt:lpstr>
      <vt:lpstr>HG丸ｺﾞｼｯｸM-PRO</vt:lpstr>
      <vt:lpstr>ＭＳ Ｐゴシック</vt:lpstr>
      <vt:lpstr>メイリオ</vt:lpstr>
      <vt:lpstr>Arial</vt:lpstr>
      <vt:lpstr>Arial Black</vt:lpstr>
      <vt:lpstr>Wingdings</vt:lpstr>
      <vt:lpstr>プレステージ</vt:lpstr>
      <vt:lpstr>　Preco ポータルサイト利用マニュアル  　　　　　　　</vt:lpstr>
      <vt:lpstr>もくじ</vt:lpstr>
      <vt:lpstr>もくじ</vt:lpstr>
      <vt:lpstr>もくじ</vt:lpstr>
      <vt:lpstr>1.システム概要</vt:lpstr>
      <vt:lpstr>2.システム要件</vt:lpstr>
      <vt:lpstr>3.機能概要</vt:lpstr>
      <vt:lpstr>4.利用端末認証</vt:lpstr>
      <vt:lpstr>5.Precoへのログイン</vt:lpstr>
      <vt:lpstr>6.ダッシュボード 6-1.ダッシュボード画面(案件サマリー)</vt:lpstr>
      <vt:lpstr>6-2.ダッシュボード画面(タブの説明) </vt:lpstr>
      <vt:lpstr>7.日次報告 7-1.日次報告（条件指定）</vt:lpstr>
      <vt:lpstr>7-2.日次報告（レポート閲覧）</vt:lpstr>
      <vt:lpstr>7-3.日次報告（時間帯別推移）</vt:lpstr>
      <vt:lpstr>7-4.日次報告（サービス別内訳）</vt:lpstr>
      <vt:lpstr>7-5.日次報告（物件別内訳）</vt:lpstr>
      <vt:lpstr>7-6.日次報告（マンスリーレポート）</vt:lpstr>
      <vt:lpstr>7-7.日次報告（帳票出力設定）</vt:lpstr>
      <vt:lpstr>8.パスワード変更（１/2）</vt:lpstr>
      <vt:lpstr>8.パスワード変更（2/2）</vt:lpstr>
      <vt:lpstr>9.各種ファイルダウンロード</vt:lpstr>
      <vt:lpstr>10.物件情報一覧 10-1.物件情報一覧（一覧表示）</vt:lpstr>
      <vt:lpstr>10-2.物件情報一覧（物件詳細確認）</vt:lpstr>
      <vt:lpstr>10-3.物件情報一覧（契約者詳細確認　1/3）</vt:lpstr>
      <vt:lpstr>10-3.物件情報一覧（契約者詳細確認　2/3）</vt:lpstr>
      <vt:lpstr>10-3.物件情報一覧（契約者詳細確認　3/3）</vt:lpstr>
      <vt:lpstr>10-4.物件情報一覧（電話番号）</vt:lpstr>
      <vt:lpstr>10-5.物件情報一覧（物件表示）</vt:lpstr>
      <vt:lpstr>10-6.物件情報一覧（検索機能）</vt:lpstr>
      <vt:lpstr>10-7.物件情報一覧（その他機能　 1/2）</vt:lpstr>
      <vt:lpstr>10-7.物件情報一覧（その他機能　 2/2）</vt:lpstr>
      <vt:lpstr>11-1.管理者ユーザ　Preco　ユーザーID登録機能　</vt:lpstr>
      <vt:lpstr>11.2管理者ユーザ　データアップロード機能</vt:lpstr>
      <vt:lpstr>12.よくあるご質問(1/2)</vt:lpstr>
      <vt:lpstr>12.よくあるご質問(2/2)</vt:lpstr>
      <vt:lpstr>13.付録A　ExcelファイルをCSVに変換する方法（1/2）</vt:lpstr>
      <vt:lpstr>13.付録A　ExcelファイルをCSVに変換する方法（2/2）</vt:lpstr>
    </vt:vector>
  </TitlesOfParts>
  <Company>Yahoo! JAPAN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 ポータルサイト利用マニュアル</dc:title>
  <dc:creator>プレステージ</dc:creator>
  <cp:lastModifiedBy>遠藤　一雄</cp:lastModifiedBy>
  <cp:revision>718</cp:revision>
  <cp:lastPrinted>2023-09-19T02:08:34Z</cp:lastPrinted>
  <dcterms:created xsi:type="dcterms:W3CDTF">2006-09-08T02:51:22Z</dcterms:created>
  <dcterms:modified xsi:type="dcterms:W3CDTF">2023-09-21T02:08:03Z</dcterms:modified>
</cp:coreProperties>
</file>